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Lst>
  <p:sldSz cx="18288000" cy="10287000"/>
  <p:notesSz cx="6858000" cy="9144000"/>
  <p:embeddedFontLst>
    <p:embeddedFont>
      <p:font typeface="Armies Display" panose="020B0604020202020204" charset="0"/>
      <p:regular r:id="rId11"/>
    </p:embeddedFont>
    <p:embeddedFont>
      <p:font typeface="Canva Sans" panose="020B0604020202020204" charset="0"/>
      <p:regular r:id="rId12"/>
    </p:embeddedFont>
    <p:embeddedFont>
      <p:font typeface="Glacial Indifference" panose="020B0604020202020204" charset="0"/>
      <p:regular r:id="rId13"/>
    </p:embeddedFont>
    <p:embeddedFont>
      <p:font typeface="Montserrat" panose="00000500000000000000" pitchFamily="2" charset="0"/>
      <p:regular r:id="rId14"/>
      <p:bold r:id="rId15"/>
      <p:italic r:id="rId16"/>
      <p:boldItalic r:id="rId17"/>
    </p:embeddedFont>
    <p:embeddedFont>
      <p:font typeface="Special Elite" panose="020B0604020202020204" charset="0"/>
      <p:regular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68" d="100"/>
          <a:sy n="68" d="100"/>
        </p:scale>
        <p:origin x="-48" y="4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3.fntdata"/><Relationship Id="rId18"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font" Target="fonts/font2.fntdata"/><Relationship Id="rId17"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font" Target="fonts/font6.fntdata"/><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4.fntdata"/><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7/26/2025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7/26/2025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7/26/2025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7/26/2025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7/26/2025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7/26/2025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7/26/2025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7/26/2025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sv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8.png"/></Relationships>
</file>

<file path=ppt/slides/_rels/slide2.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0.svg"/><Relationship Id="rId18" Type="http://schemas.openxmlformats.org/officeDocument/2006/relationships/image" Target="../media/image25.png"/><Relationship Id="rId3" Type="http://schemas.openxmlformats.org/officeDocument/2006/relationships/image" Target="../media/image10.svg"/><Relationship Id="rId7" Type="http://schemas.openxmlformats.org/officeDocument/2006/relationships/image" Target="../media/image14.svg"/><Relationship Id="rId12" Type="http://schemas.openxmlformats.org/officeDocument/2006/relationships/image" Target="../media/image19.png"/><Relationship Id="rId17" Type="http://schemas.openxmlformats.org/officeDocument/2006/relationships/image" Target="../media/image24.svg"/><Relationship Id="rId2" Type="http://schemas.openxmlformats.org/officeDocument/2006/relationships/image" Target="../media/image9.png"/><Relationship Id="rId16"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image" Target="../media/image13.png"/><Relationship Id="rId11" Type="http://schemas.openxmlformats.org/officeDocument/2006/relationships/image" Target="../media/image18.svg"/><Relationship Id="rId5" Type="http://schemas.openxmlformats.org/officeDocument/2006/relationships/image" Target="../media/image12.svg"/><Relationship Id="rId15" Type="http://schemas.openxmlformats.org/officeDocument/2006/relationships/image" Target="../media/image22.svg"/><Relationship Id="rId10" Type="http://schemas.openxmlformats.org/officeDocument/2006/relationships/image" Target="../media/image17.png"/><Relationship Id="rId19" Type="http://schemas.openxmlformats.org/officeDocument/2006/relationships/image" Target="../media/image26.svg"/><Relationship Id="rId4" Type="http://schemas.openxmlformats.org/officeDocument/2006/relationships/image" Target="../media/image11.png"/><Relationship Id="rId9" Type="http://schemas.openxmlformats.org/officeDocument/2006/relationships/image" Target="../media/image16.svg"/><Relationship Id="rId14" Type="http://schemas.openxmlformats.org/officeDocument/2006/relationships/image" Target="../media/image21.png"/></Relationships>
</file>

<file path=ppt/slides/_rels/slide3.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0.svg"/><Relationship Id="rId3" Type="http://schemas.openxmlformats.org/officeDocument/2006/relationships/image" Target="../media/image10.svg"/><Relationship Id="rId7" Type="http://schemas.openxmlformats.org/officeDocument/2006/relationships/image" Target="../media/image14.svg"/><Relationship Id="rId12" Type="http://schemas.openxmlformats.org/officeDocument/2006/relationships/image" Target="../media/image19.pn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3.png"/><Relationship Id="rId11" Type="http://schemas.openxmlformats.org/officeDocument/2006/relationships/image" Target="../media/image18.svg"/><Relationship Id="rId5" Type="http://schemas.openxmlformats.org/officeDocument/2006/relationships/image" Target="../media/image12.svg"/><Relationship Id="rId15" Type="http://schemas.openxmlformats.org/officeDocument/2006/relationships/image" Target="../media/image22.sv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svg"/><Relationship Id="rId14" Type="http://schemas.openxmlformats.org/officeDocument/2006/relationships/image" Target="../media/image21.png"/></Relationships>
</file>

<file path=ppt/slides/_rels/slide4.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svg"/><Relationship Id="rId18" Type="http://schemas.openxmlformats.org/officeDocument/2006/relationships/image" Target="../media/image27.png"/><Relationship Id="rId3" Type="http://schemas.openxmlformats.org/officeDocument/2006/relationships/slideLayout" Target="../slideLayouts/slideLayout7.xml"/><Relationship Id="rId7" Type="http://schemas.openxmlformats.org/officeDocument/2006/relationships/image" Target="../media/image12.svg"/><Relationship Id="rId12" Type="http://schemas.openxmlformats.org/officeDocument/2006/relationships/image" Target="../media/image17.png"/><Relationship Id="rId17" Type="http://schemas.openxmlformats.org/officeDocument/2006/relationships/image" Target="../media/image22.svg"/><Relationship Id="rId2" Type="http://schemas.openxmlformats.org/officeDocument/2006/relationships/video" Target="../media/media1.mp4"/><Relationship Id="rId16" Type="http://schemas.openxmlformats.org/officeDocument/2006/relationships/image" Target="../media/image21.png"/><Relationship Id="rId1" Type="http://schemas.microsoft.com/office/2007/relationships/media" Target="../media/media1.mp4"/><Relationship Id="rId6" Type="http://schemas.openxmlformats.org/officeDocument/2006/relationships/image" Target="../media/image11.png"/><Relationship Id="rId11" Type="http://schemas.openxmlformats.org/officeDocument/2006/relationships/image" Target="../media/image16.svg"/><Relationship Id="rId5" Type="http://schemas.openxmlformats.org/officeDocument/2006/relationships/image" Target="../media/image10.svg"/><Relationship Id="rId15" Type="http://schemas.openxmlformats.org/officeDocument/2006/relationships/image" Target="../media/image20.svg"/><Relationship Id="rId10" Type="http://schemas.openxmlformats.org/officeDocument/2006/relationships/image" Target="../media/image15.png"/><Relationship Id="rId19" Type="http://schemas.openxmlformats.org/officeDocument/2006/relationships/image" Target="../media/image28.jpeg"/><Relationship Id="rId4" Type="http://schemas.openxmlformats.org/officeDocument/2006/relationships/image" Target="../media/image9.png"/><Relationship Id="rId9" Type="http://schemas.openxmlformats.org/officeDocument/2006/relationships/image" Target="../media/image14.svg"/><Relationship Id="rId14" Type="http://schemas.openxmlformats.org/officeDocument/2006/relationships/image" Target="../media/image19.png"/></Relationships>
</file>

<file path=ppt/slides/_rels/slide5.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0.svg"/><Relationship Id="rId3" Type="http://schemas.openxmlformats.org/officeDocument/2006/relationships/image" Target="../media/image10.svg"/><Relationship Id="rId7" Type="http://schemas.openxmlformats.org/officeDocument/2006/relationships/image" Target="../media/image14.svg"/><Relationship Id="rId12" Type="http://schemas.openxmlformats.org/officeDocument/2006/relationships/image" Target="../media/image19.pn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3.png"/><Relationship Id="rId11" Type="http://schemas.openxmlformats.org/officeDocument/2006/relationships/image" Target="../media/image18.svg"/><Relationship Id="rId5" Type="http://schemas.openxmlformats.org/officeDocument/2006/relationships/image" Target="../media/image12.svg"/><Relationship Id="rId15" Type="http://schemas.openxmlformats.org/officeDocument/2006/relationships/image" Target="../media/image22.sv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svg"/><Relationship Id="rId14" Type="http://schemas.openxmlformats.org/officeDocument/2006/relationships/image" Target="../media/image21.png"/></Relationships>
</file>

<file path=ppt/slides/_rels/slide6.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0.svg"/><Relationship Id="rId3" Type="http://schemas.openxmlformats.org/officeDocument/2006/relationships/image" Target="../media/image10.svg"/><Relationship Id="rId7" Type="http://schemas.openxmlformats.org/officeDocument/2006/relationships/image" Target="../media/image14.svg"/><Relationship Id="rId12" Type="http://schemas.openxmlformats.org/officeDocument/2006/relationships/image" Target="../media/image19.pn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3.png"/><Relationship Id="rId11" Type="http://schemas.openxmlformats.org/officeDocument/2006/relationships/image" Target="../media/image18.svg"/><Relationship Id="rId5" Type="http://schemas.openxmlformats.org/officeDocument/2006/relationships/image" Target="../media/image12.svg"/><Relationship Id="rId15" Type="http://schemas.openxmlformats.org/officeDocument/2006/relationships/image" Target="../media/image22.sv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svg"/><Relationship Id="rId14" Type="http://schemas.openxmlformats.org/officeDocument/2006/relationships/image" Target="../media/image21.png"/></Relationships>
</file>

<file path=ppt/slides/_rels/slide7.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0.svg"/><Relationship Id="rId3" Type="http://schemas.openxmlformats.org/officeDocument/2006/relationships/image" Target="../media/image10.svg"/><Relationship Id="rId7" Type="http://schemas.openxmlformats.org/officeDocument/2006/relationships/image" Target="../media/image14.svg"/><Relationship Id="rId12" Type="http://schemas.openxmlformats.org/officeDocument/2006/relationships/image" Target="../media/image19.pn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3.png"/><Relationship Id="rId11" Type="http://schemas.openxmlformats.org/officeDocument/2006/relationships/image" Target="../media/image18.svg"/><Relationship Id="rId5" Type="http://schemas.openxmlformats.org/officeDocument/2006/relationships/image" Target="../media/image12.svg"/><Relationship Id="rId15" Type="http://schemas.openxmlformats.org/officeDocument/2006/relationships/image" Target="../media/image22.sv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svg"/><Relationship Id="rId14" Type="http://schemas.openxmlformats.org/officeDocument/2006/relationships/image" Target="../media/image21.png"/></Relationships>
</file>

<file path=ppt/slides/_rels/slide8.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0.svg"/><Relationship Id="rId3" Type="http://schemas.openxmlformats.org/officeDocument/2006/relationships/image" Target="../media/image10.svg"/><Relationship Id="rId7" Type="http://schemas.openxmlformats.org/officeDocument/2006/relationships/image" Target="../media/image14.svg"/><Relationship Id="rId12" Type="http://schemas.openxmlformats.org/officeDocument/2006/relationships/image" Target="../media/image19.pn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3.png"/><Relationship Id="rId11" Type="http://schemas.openxmlformats.org/officeDocument/2006/relationships/image" Target="../media/image18.svg"/><Relationship Id="rId5" Type="http://schemas.openxmlformats.org/officeDocument/2006/relationships/image" Target="../media/image12.svg"/><Relationship Id="rId15" Type="http://schemas.openxmlformats.org/officeDocument/2006/relationships/image" Target="../media/image22.sv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svg"/><Relationship Id="rId14" Type="http://schemas.openxmlformats.org/officeDocument/2006/relationships/image" Target="../media/image21.png"/></Relationships>
</file>

<file path=ppt/slides/_rels/slide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92637"/>
        </a:solidFill>
        <a:effectLst/>
      </p:bgPr>
    </p:bg>
    <p:spTree>
      <p:nvGrpSpPr>
        <p:cNvPr id="1" name=""/>
        <p:cNvGrpSpPr/>
        <p:nvPr/>
      </p:nvGrpSpPr>
      <p:grpSpPr>
        <a:xfrm>
          <a:off x="0" y="0"/>
          <a:ext cx="0" cy="0"/>
          <a:chOff x="0" y="0"/>
          <a:chExt cx="0" cy="0"/>
        </a:xfrm>
      </p:grpSpPr>
      <p:sp>
        <p:nvSpPr>
          <p:cNvPr id="3" name="Freeform 3"/>
          <p:cNvSpPr/>
          <p:nvPr/>
        </p:nvSpPr>
        <p:spPr>
          <a:xfrm flipV="1">
            <a:off x="19050" y="-52473"/>
            <a:ext cx="18873741" cy="10644034"/>
          </a:xfrm>
          <a:custGeom>
            <a:avLst/>
            <a:gdLst/>
            <a:ahLst/>
            <a:cxnLst/>
            <a:rect l="l" t="t" r="r" b="b"/>
            <a:pathLst>
              <a:path w="18873741" h="10644034">
                <a:moveTo>
                  <a:pt x="0" y="10644034"/>
                </a:moveTo>
                <a:lnTo>
                  <a:pt x="18873741" y="10644034"/>
                </a:lnTo>
                <a:lnTo>
                  <a:pt x="18873741" y="0"/>
                </a:lnTo>
                <a:lnTo>
                  <a:pt x="0" y="0"/>
                </a:lnTo>
                <a:lnTo>
                  <a:pt x="0" y="10644034"/>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2" name="Freeform 2"/>
          <p:cNvSpPr/>
          <p:nvPr/>
        </p:nvSpPr>
        <p:spPr>
          <a:xfrm>
            <a:off x="-292871" y="1581446"/>
            <a:ext cx="18873741" cy="10644034"/>
          </a:xfrm>
          <a:custGeom>
            <a:avLst/>
            <a:gdLst/>
            <a:ahLst/>
            <a:cxnLst/>
            <a:rect l="l" t="t" r="r" b="b"/>
            <a:pathLst>
              <a:path w="18873741" h="10644034">
                <a:moveTo>
                  <a:pt x="0" y="0"/>
                </a:moveTo>
                <a:lnTo>
                  <a:pt x="18873742" y="0"/>
                </a:lnTo>
                <a:lnTo>
                  <a:pt x="18873742" y="10644034"/>
                </a:lnTo>
                <a:lnTo>
                  <a:pt x="0" y="1064403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grpSp>
        <p:nvGrpSpPr>
          <p:cNvPr id="10" name="Group 10"/>
          <p:cNvGrpSpPr/>
          <p:nvPr/>
        </p:nvGrpSpPr>
        <p:grpSpPr>
          <a:xfrm>
            <a:off x="-21945" y="-52473"/>
            <a:ext cx="5114499" cy="1405349"/>
            <a:chOff x="0" y="0"/>
            <a:chExt cx="608735" cy="167267"/>
          </a:xfrm>
        </p:grpSpPr>
        <p:sp>
          <p:nvSpPr>
            <p:cNvPr id="11" name="Freeform 11"/>
            <p:cNvSpPr/>
            <p:nvPr/>
          </p:nvSpPr>
          <p:spPr>
            <a:xfrm>
              <a:off x="0" y="0"/>
              <a:ext cx="608735" cy="167267"/>
            </a:xfrm>
            <a:custGeom>
              <a:avLst/>
              <a:gdLst/>
              <a:ahLst/>
              <a:cxnLst/>
              <a:rect l="l" t="t" r="r" b="b"/>
              <a:pathLst>
                <a:path w="608735" h="167267">
                  <a:moveTo>
                    <a:pt x="405535" y="0"/>
                  </a:moveTo>
                  <a:lnTo>
                    <a:pt x="0" y="0"/>
                  </a:lnTo>
                  <a:lnTo>
                    <a:pt x="203200" y="167267"/>
                  </a:lnTo>
                  <a:lnTo>
                    <a:pt x="608735" y="167267"/>
                  </a:lnTo>
                  <a:lnTo>
                    <a:pt x="405535" y="0"/>
                  </a:lnTo>
                  <a:close/>
                </a:path>
              </a:pathLst>
            </a:custGeom>
            <a:solidFill>
              <a:srgbClr val="FFFFFF"/>
            </a:solidFill>
            <a:ln cap="sq">
              <a:noFill/>
              <a:prstDash val="solid"/>
              <a:miter/>
            </a:ln>
          </p:spPr>
          <p:txBody>
            <a:bodyPr/>
            <a:lstStyle/>
            <a:p>
              <a:endParaRPr lang="en-IN"/>
            </a:p>
          </p:txBody>
        </p:sp>
        <p:sp>
          <p:nvSpPr>
            <p:cNvPr id="12" name="TextBox 12"/>
            <p:cNvSpPr txBox="1"/>
            <p:nvPr/>
          </p:nvSpPr>
          <p:spPr>
            <a:xfrm>
              <a:off x="101600" y="-47625"/>
              <a:ext cx="405535" cy="214892"/>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13" name="Group 13"/>
          <p:cNvGrpSpPr/>
          <p:nvPr/>
        </p:nvGrpSpPr>
        <p:grpSpPr>
          <a:xfrm>
            <a:off x="5806137" y="-52473"/>
            <a:ext cx="5114499" cy="1405349"/>
            <a:chOff x="0" y="0"/>
            <a:chExt cx="608735" cy="167267"/>
          </a:xfrm>
        </p:grpSpPr>
        <p:sp>
          <p:nvSpPr>
            <p:cNvPr id="14" name="Freeform 14"/>
            <p:cNvSpPr/>
            <p:nvPr/>
          </p:nvSpPr>
          <p:spPr>
            <a:xfrm>
              <a:off x="0" y="0"/>
              <a:ext cx="608735" cy="167267"/>
            </a:xfrm>
            <a:custGeom>
              <a:avLst/>
              <a:gdLst/>
              <a:ahLst/>
              <a:cxnLst/>
              <a:rect l="l" t="t" r="r" b="b"/>
              <a:pathLst>
                <a:path w="608735" h="167267">
                  <a:moveTo>
                    <a:pt x="405535" y="0"/>
                  </a:moveTo>
                  <a:lnTo>
                    <a:pt x="0" y="0"/>
                  </a:lnTo>
                  <a:lnTo>
                    <a:pt x="203200" y="167267"/>
                  </a:lnTo>
                  <a:lnTo>
                    <a:pt x="608735" y="167267"/>
                  </a:lnTo>
                  <a:lnTo>
                    <a:pt x="405535" y="0"/>
                  </a:lnTo>
                  <a:close/>
                </a:path>
              </a:pathLst>
            </a:custGeom>
            <a:solidFill>
              <a:srgbClr val="FFFFFF"/>
            </a:solidFill>
            <a:ln cap="sq">
              <a:noFill/>
              <a:prstDash val="solid"/>
              <a:miter/>
            </a:ln>
          </p:spPr>
          <p:txBody>
            <a:bodyPr/>
            <a:lstStyle/>
            <a:p>
              <a:endParaRPr lang="en-IN"/>
            </a:p>
          </p:txBody>
        </p:sp>
        <p:sp>
          <p:nvSpPr>
            <p:cNvPr id="15" name="TextBox 15"/>
            <p:cNvSpPr txBox="1"/>
            <p:nvPr/>
          </p:nvSpPr>
          <p:spPr>
            <a:xfrm>
              <a:off x="101600" y="-47625"/>
              <a:ext cx="405535" cy="214892"/>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16" name="Group 16"/>
          <p:cNvGrpSpPr/>
          <p:nvPr/>
        </p:nvGrpSpPr>
        <p:grpSpPr>
          <a:xfrm>
            <a:off x="9821925" y="-71523"/>
            <a:ext cx="5114499" cy="1405349"/>
            <a:chOff x="0" y="0"/>
            <a:chExt cx="608735" cy="167267"/>
          </a:xfrm>
        </p:grpSpPr>
        <p:sp>
          <p:nvSpPr>
            <p:cNvPr id="17" name="Freeform 17"/>
            <p:cNvSpPr/>
            <p:nvPr/>
          </p:nvSpPr>
          <p:spPr>
            <a:xfrm>
              <a:off x="0" y="0"/>
              <a:ext cx="608735" cy="167267"/>
            </a:xfrm>
            <a:custGeom>
              <a:avLst/>
              <a:gdLst/>
              <a:ahLst/>
              <a:cxnLst/>
              <a:rect l="l" t="t" r="r" b="b"/>
              <a:pathLst>
                <a:path w="608735" h="167267">
                  <a:moveTo>
                    <a:pt x="405535" y="0"/>
                  </a:moveTo>
                  <a:lnTo>
                    <a:pt x="0" y="0"/>
                  </a:lnTo>
                  <a:lnTo>
                    <a:pt x="203200" y="167267"/>
                  </a:lnTo>
                  <a:lnTo>
                    <a:pt x="608735" y="167267"/>
                  </a:lnTo>
                  <a:lnTo>
                    <a:pt x="405535" y="0"/>
                  </a:lnTo>
                  <a:close/>
                </a:path>
              </a:pathLst>
            </a:custGeom>
            <a:solidFill>
              <a:srgbClr val="FFFFFF"/>
            </a:solidFill>
            <a:ln cap="sq">
              <a:noFill/>
              <a:prstDash val="solid"/>
              <a:miter/>
            </a:ln>
          </p:spPr>
          <p:txBody>
            <a:bodyPr/>
            <a:lstStyle/>
            <a:p>
              <a:endParaRPr lang="en-IN"/>
            </a:p>
          </p:txBody>
        </p:sp>
        <p:sp>
          <p:nvSpPr>
            <p:cNvPr id="18" name="TextBox 18"/>
            <p:cNvSpPr txBox="1"/>
            <p:nvPr/>
          </p:nvSpPr>
          <p:spPr>
            <a:xfrm>
              <a:off x="101600" y="-47625"/>
              <a:ext cx="405535" cy="214892"/>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19" name="Group 19"/>
          <p:cNvGrpSpPr/>
          <p:nvPr/>
        </p:nvGrpSpPr>
        <p:grpSpPr>
          <a:xfrm>
            <a:off x="12657593" y="-43043"/>
            <a:ext cx="5114499" cy="1405349"/>
            <a:chOff x="0" y="0"/>
            <a:chExt cx="608735" cy="167267"/>
          </a:xfrm>
        </p:grpSpPr>
        <p:sp>
          <p:nvSpPr>
            <p:cNvPr id="20" name="Freeform 20"/>
            <p:cNvSpPr/>
            <p:nvPr/>
          </p:nvSpPr>
          <p:spPr>
            <a:xfrm>
              <a:off x="0" y="0"/>
              <a:ext cx="608735" cy="167267"/>
            </a:xfrm>
            <a:custGeom>
              <a:avLst/>
              <a:gdLst/>
              <a:ahLst/>
              <a:cxnLst/>
              <a:rect l="l" t="t" r="r" b="b"/>
              <a:pathLst>
                <a:path w="608735" h="167267">
                  <a:moveTo>
                    <a:pt x="405535" y="0"/>
                  </a:moveTo>
                  <a:lnTo>
                    <a:pt x="0" y="0"/>
                  </a:lnTo>
                  <a:lnTo>
                    <a:pt x="203200" y="167267"/>
                  </a:lnTo>
                  <a:lnTo>
                    <a:pt x="608735" y="167267"/>
                  </a:lnTo>
                  <a:lnTo>
                    <a:pt x="405535" y="0"/>
                  </a:lnTo>
                  <a:close/>
                </a:path>
              </a:pathLst>
            </a:custGeom>
            <a:solidFill>
              <a:srgbClr val="FFFFFF"/>
            </a:solidFill>
            <a:ln cap="sq">
              <a:noFill/>
              <a:prstDash val="solid"/>
              <a:miter/>
            </a:ln>
          </p:spPr>
          <p:txBody>
            <a:bodyPr/>
            <a:lstStyle/>
            <a:p>
              <a:endParaRPr lang="en-IN"/>
            </a:p>
          </p:txBody>
        </p:sp>
        <p:sp>
          <p:nvSpPr>
            <p:cNvPr id="21" name="TextBox 21"/>
            <p:cNvSpPr txBox="1"/>
            <p:nvPr/>
          </p:nvSpPr>
          <p:spPr>
            <a:xfrm>
              <a:off x="101600" y="-47625"/>
              <a:ext cx="405535" cy="214892"/>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22" name="Group 22"/>
          <p:cNvGrpSpPr/>
          <p:nvPr/>
        </p:nvGrpSpPr>
        <p:grpSpPr>
          <a:xfrm>
            <a:off x="1914640" y="-61903"/>
            <a:ext cx="4725613" cy="1395919"/>
            <a:chOff x="0" y="0"/>
            <a:chExt cx="750998" cy="221841"/>
          </a:xfrm>
        </p:grpSpPr>
        <p:sp>
          <p:nvSpPr>
            <p:cNvPr id="23" name="Freeform 23"/>
            <p:cNvSpPr/>
            <p:nvPr/>
          </p:nvSpPr>
          <p:spPr>
            <a:xfrm>
              <a:off x="0" y="0"/>
              <a:ext cx="750998" cy="221841"/>
            </a:xfrm>
            <a:custGeom>
              <a:avLst/>
              <a:gdLst/>
              <a:ahLst/>
              <a:cxnLst/>
              <a:rect l="l" t="t" r="r" b="b"/>
              <a:pathLst>
                <a:path w="750998" h="221841">
                  <a:moveTo>
                    <a:pt x="203200" y="0"/>
                  </a:moveTo>
                  <a:lnTo>
                    <a:pt x="750998" y="0"/>
                  </a:lnTo>
                  <a:lnTo>
                    <a:pt x="547798" y="221841"/>
                  </a:lnTo>
                  <a:lnTo>
                    <a:pt x="0" y="221841"/>
                  </a:lnTo>
                  <a:lnTo>
                    <a:pt x="203200" y="0"/>
                  </a:lnTo>
                  <a:close/>
                </a:path>
              </a:pathLst>
            </a:custGeom>
            <a:solidFill>
              <a:srgbClr val="FFFFFF"/>
            </a:solidFill>
            <a:ln cap="sq">
              <a:noFill/>
              <a:prstDash val="solid"/>
              <a:miter/>
            </a:ln>
          </p:spPr>
          <p:txBody>
            <a:bodyPr/>
            <a:lstStyle/>
            <a:p>
              <a:endParaRPr lang="en-IN"/>
            </a:p>
          </p:txBody>
        </p:sp>
        <p:sp>
          <p:nvSpPr>
            <p:cNvPr id="24" name="TextBox 24"/>
            <p:cNvSpPr txBox="1"/>
            <p:nvPr/>
          </p:nvSpPr>
          <p:spPr>
            <a:xfrm>
              <a:off x="101600" y="-47625"/>
              <a:ext cx="547798" cy="269466"/>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25" name="Group 25"/>
          <p:cNvGrpSpPr/>
          <p:nvPr/>
        </p:nvGrpSpPr>
        <p:grpSpPr>
          <a:xfrm>
            <a:off x="3995962" y="0"/>
            <a:ext cx="4725613" cy="1395919"/>
            <a:chOff x="0" y="0"/>
            <a:chExt cx="750998" cy="221841"/>
          </a:xfrm>
        </p:grpSpPr>
        <p:sp>
          <p:nvSpPr>
            <p:cNvPr id="26" name="Freeform 26"/>
            <p:cNvSpPr/>
            <p:nvPr/>
          </p:nvSpPr>
          <p:spPr>
            <a:xfrm>
              <a:off x="0" y="0"/>
              <a:ext cx="750998" cy="221841"/>
            </a:xfrm>
            <a:custGeom>
              <a:avLst/>
              <a:gdLst/>
              <a:ahLst/>
              <a:cxnLst/>
              <a:rect l="l" t="t" r="r" b="b"/>
              <a:pathLst>
                <a:path w="750998" h="221841">
                  <a:moveTo>
                    <a:pt x="203200" y="0"/>
                  </a:moveTo>
                  <a:lnTo>
                    <a:pt x="750998" y="0"/>
                  </a:lnTo>
                  <a:lnTo>
                    <a:pt x="547798" y="221841"/>
                  </a:lnTo>
                  <a:lnTo>
                    <a:pt x="0" y="221841"/>
                  </a:lnTo>
                  <a:lnTo>
                    <a:pt x="203200" y="0"/>
                  </a:lnTo>
                  <a:close/>
                </a:path>
              </a:pathLst>
            </a:custGeom>
            <a:solidFill>
              <a:srgbClr val="FFFFFF"/>
            </a:solidFill>
            <a:ln cap="sq">
              <a:noFill/>
              <a:prstDash val="solid"/>
              <a:miter/>
            </a:ln>
          </p:spPr>
          <p:txBody>
            <a:bodyPr/>
            <a:lstStyle/>
            <a:p>
              <a:endParaRPr lang="en-IN"/>
            </a:p>
          </p:txBody>
        </p:sp>
        <p:sp>
          <p:nvSpPr>
            <p:cNvPr id="27" name="TextBox 27"/>
            <p:cNvSpPr txBox="1"/>
            <p:nvPr/>
          </p:nvSpPr>
          <p:spPr>
            <a:xfrm>
              <a:off x="101600" y="-47625"/>
              <a:ext cx="547798" cy="269466"/>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28" name="Group 28"/>
          <p:cNvGrpSpPr/>
          <p:nvPr/>
        </p:nvGrpSpPr>
        <p:grpSpPr>
          <a:xfrm>
            <a:off x="7931981" y="-43043"/>
            <a:ext cx="4725613" cy="1395919"/>
            <a:chOff x="0" y="0"/>
            <a:chExt cx="750998" cy="221841"/>
          </a:xfrm>
        </p:grpSpPr>
        <p:sp>
          <p:nvSpPr>
            <p:cNvPr id="29" name="Freeform 29"/>
            <p:cNvSpPr/>
            <p:nvPr/>
          </p:nvSpPr>
          <p:spPr>
            <a:xfrm>
              <a:off x="0" y="0"/>
              <a:ext cx="750998" cy="221841"/>
            </a:xfrm>
            <a:custGeom>
              <a:avLst/>
              <a:gdLst/>
              <a:ahLst/>
              <a:cxnLst/>
              <a:rect l="l" t="t" r="r" b="b"/>
              <a:pathLst>
                <a:path w="750998" h="221841">
                  <a:moveTo>
                    <a:pt x="203200" y="0"/>
                  </a:moveTo>
                  <a:lnTo>
                    <a:pt x="750998" y="0"/>
                  </a:lnTo>
                  <a:lnTo>
                    <a:pt x="547798" y="221841"/>
                  </a:lnTo>
                  <a:lnTo>
                    <a:pt x="0" y="221841"/>
                  </a:lnTo>
                  <a:lnTo>
                    <a:pt x="203200" y="0"/>
                  </a:lnTo>
                  <a:close/>
                </a:path>
              </a:pathLst>
            </a:custGeom>
            <a:solidFill>
              <a:srgbClr val="FFFFFF"/>
            </a:solidFill>
            <a:ln cap="sq">
              <a:noFill/>
              <a:prstDash val="solid"/>
              <a:miter/>
            </a:ln>
          </p:spPr>
          <p:txBody>
            <a:bodyPr/>
            <a:lstStyle/>
            <a:p>
              <a:endParaRPr lang="en-IN"/>
            </a:p>
          </p:txBody>
        </p:sp>
        <p:sp>
          <p:nvSpPr>
            <p:cNvPr id="30" name="TextBox 30"/>
            <p:cNvSpPr txBox="1"/>
            <p:nvPr/>
          </p:nvSpPr>
          <p:spPr>
            <a:xfrm>
              <a:off x="101600" y="-47625"/>
              <a:ext cx="547798" cy="269466"/>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34" name="Freeform 34"/>
          <p:cNvSpPr/>
          <p:nvPr/>
        </p:nvSpPr>
        <p:spPr>
          <a:xfrm>
            <a:off x="2251226" y="5429250"/>
            <a:ext cx="7315200" cy="159604"/>
          </a:xfrm>
          <a:custGeom>
            <a:avLst/>
            <a:gdLst/>
            <a:ahLst/>
            <a:cxnLst/>
            <a:rect l="l" t="t" r="r" b="b"/>
            <a:pathLst>
              <a:path w="7315200" h="159604">
                <a:moveTo>
                  <a:pt x="0" y="0"/>
                </a:moveTo>
                <a:lnTo>
                  <a:pt x="7315200" y="0"/>
                </a:lnTo>
                <a:lnTo>
                  <a:pt x="7315200" y="159604"/>
                </a:lnTo>
                <a:lnTo>
                  <a:pt x="0" y="15960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35" name="Freeform 35"/>
          <p:cNvSpPr/>
          <p:nvPr/>
        </p:nvSpPr>
        <p:spPr>
          <a:xfrm>
            <a:off x="8721574" y="5429250"/>
            <a:ext cx="7315200" cy="159604"/>
          </a:xfrm>
          <a:custGeom>
            <a:avLst/>
            <a:gdLst/>
            <a:ahLst/>
            <a:cxnLst/>
            <a:rect l="l" t="t" r="r" b="b"/>
            <a:pathLst>
              <a:path w="7315200" h="159604">
                <a:moveTo>
                  <a:pt x="0" y="0"/>
                </a:moveTo>
                <a:lnTo>
                  <a:pt x="7315200" y="0"/>
                </a:lnTo>
                <a:lnTo>
                  <a:pt x="7315200" y="159604"/>
                </a:lnTo>
                <a:lnTo>
                  <a:pt x="0" y="15960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36" name="Freeform 36"/>
          <p:cNvSpPr/>
          <p:nvPr/>
        </p:nvSpPr>
        <p:spPr>
          <a:xfrm>
            <a:off x="2251226" y="7311598"/>
            <a:ext cx="7315200" cy="159604"/>
          </a:xfrm>
          <a:custGeom>
            <a:avLst/>
            <a:gdLst/>
            <a:ahLst/>
            <a:cxnLst/>
            <a:rect l="l" t="t" r="r" b="b"/>
            <a:pathLst>
              <a:path w="7315200" h="159604">
                <a:moveTo>
                  <a:pt x="0" y="0"/>
                </a:moveTo>
                <a:lnTo>
                  <a:pt x="7315200" y="0"/>
                </a:lnTo>
                <a:lnTo>
                  <a:pt x="7315200" y="159604"/>
                </a:lnTo>
                <a:lnTo>
                  <a:pt x="0" y="15960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37" name="Freeform 37"/>
          <p:cNvSpPr/>
          <p:nvPr/>
        </p:nvSpPr>
        <p:spPr>
          <a:xfrm>
            <a:off x="8721574" y="7311598"/>
            <a:ext cx="7315200" cy="159604"/>
          </a:xfrm>
          <a:custGeom>
            <a:avLst/>
            <a:gdLst/>
            <a:ahLst/>
            <a:cxnLst/>
            <a:rect l="l" t="t" r="r" b="b"/>
            <a:pathLst>
              <a:path w="7315200" h="159604">
                <a:moveTo>
                  <a:pt x="0" y="0"/>
                </a:moveTo>
                <a:lnTo>
                  <a:pt x="7315200" y="0"/>
                </a:lnTo>
                <a:lnTo>
                  <a:pt x="7315200" y="159604"/>
                </a:lnTo>
                <a:lnTo>
                  <a:pt x="0" y="15960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45" name="Rectangle 44">
            <a:extLst>
              <a:ext uri="{FF2B5EF4-FFF2-40B4-BE49-F238E27FC236}">
                <a16:creationId xmlns:a16="http://schemas.microsoft.com/office/drawing/2014/main" id="{DBF6AB69-E3AA-3692-FF87-535E3EBF857A}"/>
              </a:ext>
            </a:extLst>
          </p:cNvPr>
          <p:cNvSpPr/>
          <p:nvPr/>
        </p:nvSpPr>
        <p:spPr>
          <a:xfrm>
            <a:off x="37977" y="-38100"/>
            <a:ext cx="18250023" cy="1943564"/>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ln w="0"/>
              <a:solidFill>
                <a:schemeClr val="accent1"/>
              </a:solidFill>
              <a:effectLst>
                <a:outerShdw blurRad="38100" dist="25400" dir="5400000" algn="ctr" rotWithShape="0">
                  <a:srgbClr val="6E747A">
                    <a:alpha val="43000"/>
                  </a:srgbClr>
                </a:outerShdw>
              </a:effectLst>
            </a:endParaRPr>
          </a:p>
        </p:txBody>
      </p:sp>
      <p:sp>
        <p:nvSpPr>
          <p:cNvPr id="39" name="Freeform 39"/>
          <p:cNvSpPr/>
          <p:nvPr/>
        </p:nvSpPr>
        <p:spPr>
          <a:xfrm>
            <a:off x="4614032" y="137865"/>
            <a:ext cx="9552321" cy="1781670"/>
          </a:xfrm>
          <a:custGeom>
            <a:avLst/>
            <a:gdLst/>
            <a:ahLst/>
            <a:cxnLst/>
            <a:rect l="l" t="t" r="r" b="b"/>
            <a:pathLst>
              <a:path w="9552321" h="1781670">
                <a:moveTo>
                  <a:pt x="0" y="0"/>
                </a:moveTo>
                <a:lnTo>
                  <a:pt x="9552321" y="0"/>
                </a:lnTo>
                <a:lnTo>
                  <a:pt x="9552321" y="1781670"/>
                </a:lnTo>
                <a:lnTo>
                  <a:pt x="0" y="1781670"/>
                </a:lnTo>
                <a:lnTo>
                  <a:pt x="0" y="0"/>
                </a:lnTo>
                <a:close/>
              </a:path>
            </a:pathLst>
          </a:custGeom>
          <a:blipFill>
            <a:blip r:embed="rId6"/>
            <a:stretch>
              <a:fillRect t="-32713" b="-141671"/>
            </a:stretch>
          </a:blipFill>
        </p:spPr>
        <p:txBody>
          <a:bodyPr/>
          <a:lstStyle/>
          <a:p>
            <a:endParaRPr lang="en-IN"/>
          </a:p>
        </p:txBody>
      </p:sp>
      <p:sp>
        <p:nvSpPr>
          <p:cNvPr id="40" name="Freeform 40"/>
          <p:cNvSpPr/>
          <p:nvPr/>
        </p:nvSpPr>
        <p:spPr>
          <a:xfrm>
            <a:off x="-344105" y="6972130"/>
            <a:ext cx="2595330" cy="3327347"/>
          </a:xfrm>
          <a:custGeom>
            <a:avLst/>
            <a:gdLst/>
            <a:ahLst/>
            <a:cxnLst/>
            <a:rect l="l" t="t" r="r" b="b"/>
            <a:pathLst>
              <a:path w="2595330" h="3327347">
                <a:moveTo>
                  <a:pt x="0" y="0"/>
                </a:moveTo>
                <a:lnTo>
                  <a:pt x="2595331" y="0"/>
                </a:lnTo>
                <a:lnTo>
                  <a:pt x="2595331" y="3327346"/>
                </a:lnTo>
                <a:lnTo>
                  <a:pt x="0" y="332734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IN"/>
          </a:p>
        </p:txBody>
      </p:sp>
      <p:sp>
        <p:nvSpPr>
          <p:cNvPr id="41" name="Freeform 41"/>
          <p:cNvSpPr/>
          <p:nvPr/>
        </p:nvSpPr>
        <p:spPr>
          <a:xfrm>
            <a:off x="12328849" y="4642928"/>
            <a:ext cx="5771988" cy="5656549"/>
          </a:xfrm>
          <a:custGeom>
            <a:avLst/>
            <a:gdLst/>
            <a:ahLst/>
            <a:cxnLst/>
            <a:rect l="l" t="t" r="r" b="b"/>
            <a:pathLst>
              <a:path w="5771988" h="5656549">
                <a:moveTo>
                  <a:pt x="0" y="0"/>
                </a:moveTo>
                <a:lnTo>
                  <a:pt x="5771988" y="0"/>
                </a:lnTo>
                <a:lnTo>
                  <a:pt x="5771988" y="5656548"/>
                </a:lnTo>
                <a:lnTo>
                  <a:pt x="0" y="5656548"/>
                </a:lnTo>
                <a:lnTo>
                  <a:pt x="0" y="0"/>
                </a:lnTo>
                <a:close/>
              </a:path>
            </a:pathLst>
          </a:custGeom>
          <a:blipFill>
            <a:blip r:embed="rId9"/>
            <a:stretch>
              <a:fillRect/>
            </a:stretch>
          </a:blipFill>
        </p:spPr>
        <p:txBody>
          <a:bodyPr/>
          <a:lstStyle/>
          <a:p>
            <a:endParaRPr lang="en-IN"/>
          </a:p>
        </p:txBody>
      </p:sp>
      <p:sp>
        <p:nvSpPr>
          <p:cNvPr id="42" name="TextBox 42"/>
          <p:cNvSpPr txBox="1"/>
          <p:nvPr/>
        </p:nvSpPr>
        <p:spPr>
          <a:xfrm>
            <a:off x="1898428" y="3775998"/>
            <a:ext cx="14491145" cy="1708151"/>
          </a:xfrm>
          <a:prstGeom prst="rect">
            <a:avLst/>
          </a:prstGeom>
        </p:spPr>
        <p:txBody>
          <a:bodyPr lIns="0" tIns="0" rIns="0" bIns="0" rtlCol="0" anchor="t">
            <a:spAutoFit/>
          </a:bodyPr>
          <a:lstStyle/>
          <a:p>
            <a:pPr algn="ctr">
              <a:lnSpc>
                <a:spcPts val="13999"/>
              </a:lnSpc>
            </a:pPr>
            <a:r>
              <a:rPr lang="en-US" sz="9999">
                <a:solidFill>
                  <a:srgbClr val="FFFFFF"/>
                </a:solidFill>
                <a:latin typeface="Special Elite"/>
                <a:ea typeface="Special Elite"/>
                <a:cs typeface="Special Elite"/>
                <a:sym typeface="Special Elite"/>
              </a:rPr>
              <a:t>MOVIE SALES ANALYSIS</a:t>
            </a:r>
          </a:p>
        </p:txBody>
      </p:sp>
      <p:sp>
        <p:nvSpPr>
          <p:cNvPr id="43" name="TextBox 43"/>
          <p:cNvSpPr txBox="1"/>
          <p:nvPr/>
        </p:nvSpPr>
        <p:spPr>
          <a:xfrm>
            <a:off x="2802928" y="6419276"/>
            <a:ext cx="8897966" cy="863600"/>
          </a:xfrm>
          <a:prstGeom prst="rect">
            <a:avLst/>
          </a:prstGeom>
        </p:spPr>
        <p:txBody>
          <a:bodyPr lIns="0" tIns="0" rIns="0" bIns="0" rtlCol="0" anchor="t">
            <a:spAutoFit/>
          </a:bodyPr>
          <a:lstStyle/>
          <a:p>
            <a:pPr marL="0" lvl="0" indent="0" algn="l">
              <a:lnSpc>
                <a:spcPts val="7000"/>
              </a:lnSpc>
              <a:spcBef>
                <a:spcPct val="0"/>
              </a:spcBef>
            </a:pPr>
            <a:r>
              <a:rPr lang="en-US" sz="5000">
                <a:solidFill>
                  <a:srgbClr val="FFFFFF"/>
                </a:solidFill>
                <a:latin typeface="Glacial Indifference"/>
                <a:ea typeface="Glacial Indifference"/>
                <a:cs typeface="Glacial Indifference"/>
                <a:sym typeface="Glacial Indifference"/>
              </a:rPr>
              <a:t>BY :-  Pruthviraj Hanumant Patil</a:t>
            </a:r>
          </a:p>
        </p:txBody>
      </p:sp>
      <p:sp>
        <p:nvSpPr>
          <p:cNvPr id="44" name="TextBox 44"/>
          <p:cNvSpPr txBox="1"/>
          <p:nvPr/>
        </p:nvSpPr>
        <p:spPr>
          <a:xfrm>
            <a:off x="-910242" y="2804245"/>
            <a:ext cx="9130358" cy="1083329"/>
          </a:xfrm>
          <a:prstGeom prst="rect">
            <a:avLst/>
          </a:prstGeom>
        </p:spPr>
        <p:txBody>
          <a:bodyPr lIns="0" tIns="0" rIns="0" bIns="0" rtlCol="0" anchor="t">
            <a:spAutoFit/>
          </a:bodyPr>
          <a:lstStyle/>
          <a:p>
            <a:pPr algn="ctr">
              <a:lnSpc>
                <a:spcPts val="8820"/>
              </a:lnSpc>
            </a:pPr>
            <a:r>
              <a:rPr lang="en-US" sz="6300">
                <a:solidFill>
                  <a:srgbClr val="FFFFFF"/>
                </a:solidFill>
                <a:latin typeface="Armies Display"/>
                <a:ea typeface="Armies Display"/>
                <a:cs typeface="Armies Display"/>
                <a:sym typeface="Armies Display"/>
              </a:rPr>
              <a:t>PROJECT ON</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92637"/>
        </a:solidFill>
        <a:effectLst/>
      </p:bgPr>
    </p:bg>
    <p:spTree>
      <p:nvGrpSpPr>
        <p:cNvPr id="1" name=""/>
        <p:cNvGrpSpPr/>
        <p:nvPr/>
      </p:nvGrpSpPr>
      <p:grpSpPr>
        <a:xfrm>
          <a:off x="0" y="0"/>
          <a:ext cx="0" cy="0"/>
          <a:chOff x="0" y="0"/>
          <a:chExt cx="0" cy="0"/>
        </a:xfrm>
      </p:grpSpPr>
      <p:grpSp>
        <p:nvGrpSpPr>
          <p:cNvPr id="2" name="Group 2"/>
          <p:cNvGrpSpPr/>
          <p:nvPr/>
        </p:nvGrpSpPr>
        <p:grpSpPr>
          <a:xfrm>
            <a:off x="1057275" y="351868"/>
            <a:ext cx="16612948" cy="8655158"/>
            <a:chOff x="0" y="0"/>
            <a:chExt cx="4375427" cy="2279548"/>
          </a:xfrm>
        </p:grpSpPr>
        <p:sp>
          <p:nvSpPr>
            <p:cNvPr id="3" name="Freeform 3"/>
            <p:cNvSpPr/>
            <p:nvPr/>
          </p:nvSpPr>
          <p:spPr>
            <a:xfrm>
              <a:off x="0" y="0"/>
              <a:ext cx="4375427" cy="2279548"/>
            </a:xfrm>
            <a:custGeom>
              <a:avLst/>
              <a:gdLst/>
              <a:ahLst/>
              <a:cxnLst/>
              <a:rect l="l" t="t" r="r" b="b"/>
              <a:pathLst>
                <a:path w="4375427" h="2279548">
                  <a:moveTo>
                    <a:pt x="0" y="0"/>
                  </a:moveTo>
                  <a:lnTo>
                    <a:pt x="4375427" y="0"/>
                  </a:lnTo>
                  <a:lnTo>
                    <a:pt x="4375427" y="2279548"/>
                  </a:lnTo>
                  <a:lnTo>
                    <a:pt x="0" y="2279548"/>
                  </a:lnTo>
                  <a:close/>
                </a:path>
              </a:pathLst>
            </a:custGeom>
            <a:solidFill>
              <a:srgbClr val="000000">
                <a:alpha val="0"/>
              </a:srgbClr>
            </a:solidFill>
            <a:ln w="38100" cap="sq">
              <a:solidFill>
                <a:srgbClr val="000000"/>
              </a:solidFill>
              <a:prstDash val="solid"/>
              <a:miter/>
            </a:ln>
          </p:spPr>
          <p:txBody>
            <a:bodyPr/>
            <a:lstStyle/>
            <a:p>
              <a:endParaRPr lang="en-IN"/>
            </a:p>
          </p:txBody>
        </p:sp>
        <p:sp>
          <p:nvSpPr>
            <p:cNvPr id="4" name="TextBox 4"/>
            <p:cNvSpPr txBox="1"/>
            <p:nvPr/>
          </p:nvSpPr>
          <p:spPr>
            <a:xfrm>
              <a:off x="0" y="-47625"/>
              <a:ext cx="4375427" cy="2327173"/>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3836614" y="-3134746"/>
            <a:ext cx="11088265" cy="8092974"/>
            <a:chOff x="0" y="-47625"/>
            <a:chExt cx="2920366" cy="2131483"/>
          </a:xfrm>
        </p:grpSpPr>
        <p:sp>
          <p:nvSpPr>
            <p:cNvPr id="6" name="Freeform 6"/>
            <p:cNvSpPr/>
            <p:nvPr/>
          </p:nvSpPr>
          <p:spPr>
            <a:xfrm>
              <a:off x="124706" y="833552"/>
              <a:ext cx="2795660" cy="1250306"/>
            </a:xfrm>
            <a:custGeom>
              <a:avLst/>
              <a:gdLst/>
              <a:ahLst/>
              <a:cxnLst/>
              <a:rect l="l" t="t" r="r" b="b"/>
              <a:pathLst>
                <a:path w="2795660" h="1250306">
                  <a:moveTo>
                    <a:pt x="0" y="0"/>
                  </a:moveTo>
                  <a:lnTo>
                    <a:pt x="2795660" y="0"/>
                  </a:lnTo>
                  <a:lnTo>
                    <a:pt x="2795660" y="1250306"/>
                  </a:lnTo>
                  <a:lnTo>
                    <a:pt x="0" y="1250306"/>
                  </a:lnTo>
                  <a:close/>
                </a:path>
              </a:pathLst>
            </a:custGeom>
            <a:solidFill>
              <a:srgbClr val="192637"/>
            </a:solidFill>
            <a:ln cap="sq">
              <a:noFill/>
              <a:prstDash val="solid"/>
              <a:miter/>
            </a:ln>
          </p:spPr>
          <p:txBody>
            <a:bodyPr/>
            <a:lstStyle/>
            <a:p>
              <a:endParaRPr lang="en-IN" dirty="0"/>
            </a:p>
          </p:txBody>
        </p:sp>
        <p:sp>
          <p:nvSpPr>
            <p:cNvPr id="7" name="TextBox 7"/>
            <p:cNvSpPr txBox="1"/>
            <p:nvPr/>
          </p:nvSpPr>
          <p:spPr>
            <a:xfrm>
              <a:off x="0" y="-47625"/>
              <a:ext cx="2795660" cy="1297931"/>
            </a:xfrm>
            <a:prstGeom prst="rect">
              <a:avLst/>
            </a:prstGeom>
          </p:spPr>
          <p:txBody>
            <a:bodyPr lIns="50800" tIns="50800" rIns="50800" bIns="50800" rtlCol="0" anchor="ctr"/>
            <a:lstStyle/>
            <a:p>
              <a:pPr algn="ctr">
                <a:lnSpc>
                  <a:spcPts val="2659"/>
                </a:lnSpc>
              </a:pPr>
              <a:endParaRPr/>
            </a:p>
          </p:txBody>
        </p:sp>
      </p:grpSp>
      <p:sp>
        <p:nvSpPr>
          <p:cNvPr id="8" name="Freeform 8"/>
          <p:cNvSpPr/>
          <p:nvPr/>
        </p:nvSpPr>
        <p:spPr>
          <a:xfrm>
            <a:off x="14872719" y="8252388"/>
            <a:ext cx="3744491" cy="2437497"/>
          </a:xfrm>
          <a:custGeom>
            <a:avLst/>
            <a:gdLst/>
            <a:ahLst/>
            <a:cxnLst/>
            <a:rect l="l" t="t" r="r" b="b"/>
            <a:pathLst>
              <a:path w="3744491" h="2437497">
                <a:moveTo>
                  <a:pt x="0" y="0"/>
                </a:moveTo>
                <a:lnTo>
                  <a:pt x="3744491" y="0"/>
                </a:lnTo>
                <a:lnTo>
                  <a:pt x="3744491" y="2437496"/>
                </a:lnTo>
                <a:lnTo>
                  <a:pt x="0" y="243749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9" name="Freeform 9"/>
          <p:cNvSpPr/>
          <p:nvPr/>
        </p:nvSpPr>
        <p:spPr>
          <a:xfrm>
            <a:off x="4046164" y="8252388"/>
            <a:ext cx="3485940" cy="2581413"/>
          </a:xfrm>
          <a:custGeom>
            <a:avLst/>
            <a:gdLst/>
            <a:ahLst/>
            <a:cxnLst/>
            <a:rect l="l" t="t" r="r" b="b"/>
            <a:pathLst>
              <a:path w="3485940" h="2581413">
                <a:moveTo>
                  <a:pt x="0" y="0"/>
                </a:moveTo>
                <a:lnTo>
                  <a:pt x="3485940" y="0"/>
                </a:lnTo>
                <a:lnTo>
                  <a:pt x="3485940" y="2581413"/>
                </a:lnTo>
                <a:lnTo>
                  <a:pt x="0" y="258141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10" name="Freeform 10"/>
          <p:cNvSpPr/>
          <p:nvPr/>
        </p:nvSpPr>
        <p:spPr>
          <a:xfrm>
            <a:off x="1057275" y="7849231"/>
            <a:ext cx="4146702" cy="3114190"/>
          </a:xfrm>
          <a:custGeom>
            <a:avLst/>
            <a:gdLst/>
            <a:ahLst/>
            <a:cxnLst/>
            <a:rect l="l" t="t" r="r" b="b"/>
            <a:pathLst>
              <a:path w="4146702" h="3114190">
                <a:moveTo>
                  <a:pt x="0" y="0"/>
                </a:moveTo>
                <a:lnTo>
                  <a:pt x="4146702" y="0"/>
                </a:lnTo>
                <a:lnTo>
                  <a:pt x="4146702" y="3114190"/>
                </a:lnTo>
                <a:lnTo>
                  <a:pt x="0" y="31141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11" name="Freeform 11"/>
          <p:cNvSpPr/>
          <p:nvPr/>
        </p:nvSpPr>
        <p:spPr>
          <a:xfrm>
            <a:off x="11919821" y="8213665"/>
            <a:ext cx="3704561" cy="2620135"/>
          </a:xfrm>
          <a:custGeom>
            <a:avLst/>
            <a:gdLst/>
            <a:ahLst/>
            <a:cxnLst/>
            <a:rect l="l" t="t" r="r" b="b"/>
            <a:pathLst>
              <a:path w="3704561" h="2620135">
                <a:moveTo>
                  <a:pt x="0" y="0"/>
                </a:moveTo>
                <a:lnTo>
                  <a:pt x="3704562" y="0"/>
                </a:lnTo>
                <a:lnTo>
                  <a:pt x="3704562" y="2620136"/>
                </a:lnTo>
                <a:lnTo>
                  <a:pt x="0" y="2620136"/>
                </a:lnTo>
                <a:lnTo>
                  <a:pt x="0" y="0"/>
                </a:lnTo>
                <a:close/>
              </a:path>
            </a:pathLst>
          </a:custGeom>
          <a:blipFill>
            <a:blip r:embed="rId8">
              <a:extLst>
                <a:ext uri="{96DAC541-7B7A-43D3-8B79-37D633B846F1}">
                  <asvg:svgBlip xmlns:asvg="http://schemas.microsoft.com/office/drawing/2016/SVG/main" r:embed="rId9"/>
                </a:ext>
              </a:extLst>
            </a:blip>
            <a:stretch>
              <a:fillRect/>
            </a:stretch>
          </a:blipFill>
          <a:ln cap="sq">
            <a:noFill/>
            <a:prstDash val="solid"/>
            <a:miter/>
          </a:ln>
        </p:spPr>
        <p:txBody>
          <a:bodyPr/>
          <a:lstStyle/>
          <a:p>
            <a:endParaRPr lang="en-IN"/>
          </a:p>
        </p:txBody>
      </p:sp>
      <p:sp>
        <p:nvSpPr>
          <p:cNvPr id="12" name="Freeform 12"/>
          <p:cNvSpPr/>
          <p:nvPr/>
        </p:nvSpPr>
        <p:spPr>
          <a:xfrm rot="3030510" flipH="1">
            <a:off x="7379247" y="7097754"/>
            <a:ext cx="4909197" cy="4114800"/>
          </a:xfrm>
          <a:custGeom>
            <a:avLst/>
            <a:gdLst/>
            <a:ahLst/>
            <a:cxnLst/>
            <a:rect l="l" t="t" r="r" b="b"/>
            <a:pathLst>
              <a:path w="4909197" h="4114800">
                <a:moveTo>
                  <a:pt x="4909198" y="0"/>
                </a:moveTo>
                <a:lnTo>
                  <a:pt x="0" y="0"/>
                </a:lnTo>
                <a:lnTo>
                  <a:pt x="0" y="4114800"/>
                </a:lnTo>
                <a:lnTo>
                  <a:pt x="4909198" y="4114800"/>
                </a:lnTo>
                <a:lnTo>
                  <a:pt x="4909198"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IN"/>
          </a:p>
        </p:txBody>
      </p:sp>
      <p:sp>
        <p:nvSpPr>
          <p:cNvPr id="13" name="Freeform 13"/>
          <p:cNvSpPr/>
          <p:nvPr/>
        </p:nvSpPr>
        <p:spPr>
          <a:xfrm>
            <a:off x="7002683" y="7652169"/>
            <a:ext cx="2935938" cy="3212262"/>
          </a:xfrm>
          <a:custGeom>
            <a:avLst/>
            <a:gdLst/>
            <a:ahLst/>
            <a:cxnLst/>
            <a:rect l="l" t="t" r="r" b="b"/>
            <a:pathLst>
              <a:path w="2935938" h="3212262">
                <a:moveTo>
                  <a:pt x="0" y="0"/>
                </a:moveTo>
                <a:lnTo>
                  <a:pt x="2935938" y="0"/>
                </a:lnTo>
                <a:lnTo>
                  <a:pt x="2935938" y="3212262"/>
                </a:lnTo>
                <a:lnTo>
                  <a:pt x="0" y="3212262"/>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IN"/>
          </a:p>
        </p:txBody>
      </p:sp>
      <p:sp>
        <p:nvSpPr>
          <p:cNvPr id="14" name="Freeform 14"/>
          <p:cNvSpPr/>
          <p:nvPr/>
        </p:nvSpPr>
        <p:spPr>
          <a:xfrm>
            <a:off x="-618697" y="9007026"/>
            <a:ext cx="2359302" cy="1682859"/>
          </a:xfrm>
          <a:custGeom>
            <a:avLst/>
            <a:gdLst/>
            <a:ahLst/>
            <a:cxnLst/>
            <a:rect l="l" t="t" r="r" b="b"/>
            <a:pathLst>
              <a:path w="2359302" h="1682859">
                <a:moveTo>
                  <a:pt x="0" y="0"/>
                </a:moveTo>
                <a:lnTo>
                  <a:pt x="2359302" y="0"/>
                </a:lnTo>
                <a:lnTo>
                  <a:pt x="2359302" y="1682858"/>
                </a:lnTo>
                <a:lnTo>
                  <a:pt x="0" y="1682858"/>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IN"/>
          </a:p>
        </p:txBody>
      </p:sp>
      <p:sp>
        <p:nvSpPr>
          <p:cNvPr id="15" name="Freeform 15"/>
          <p:cNvSpPr/>
          <p:nvPr/>
        </p:nvSpPr>
        <p:spPr>
          <a:xfrm>
            <a:off x="1171473" y="3895062"/>
            <a:ext cx="4032504" cy="4114800"/>
          </a:xfrm>
          <a:custGeom>
            <a:avLst/>
            <a:gdLst/>
            <a:ahLst/>
            <a:cxnLst/>
            <a:rect l="l" t="t" r="r" b="b"/>
            <a:pathLst>
              <a:path w="4032504" h="4114800">
                <a:moveTo>
                  <a:pt x="0" y="0"/>
                </a:moveTo>
                <a:lnTo>
                  <a:pt x="4032504" y="0"/>
                </a:lnTo>
                <a:lnTo>
                  <a:pt x="4032504" y="4114800"/>
                </a:lnTo>
                <a:lnTo>
                  <a:pt x="0" y="4114800"/>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en-IN"/>
          </a:p>
        </p:txBody>
      </p:sp>
      <p:sp>
        <p:nvSpPr>
          <p:cNvPr id="16" name="Freeform 16"/>
          <p:cNvSpPr/>
          <p:nvPr/>
        </p:nvSpPr>
        <p:spPr>
          <a:xfrm>
            <a:off x="13244345" y="3393025"/>
            <a:ext cx="5372865" cy="5118875"/>
          </a:xfrm>
          <a:custGeom>
            <a:avLst/>
            <a:gdLst/>
            <a:ahLst/>
            <a:cxnLst/>
            <a:rect l="l" t="t" r="r" b="b"/>
            <a:pathLst>
              <a:path w="5372865" h="5118875">
                <a:moveTo>
                  <a:pt x="0" y="0"/>
                </a:moveTo>
                <a:lnTo>
                  <a:pt x="5372865" y="0"/>
                </a:lnTo>
                <a:lnTo>
                  <a:pt x="5372865" y="5118874"/>
                </a:lnTo>
                <a:lnTo>
                  <a:pt x="0" y="5118874"/>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txBody>
          <a:bodyPr/>
          <a:lstStyle/>
          <a:p>
            <a:endParaRPr lang="en-IN"/>
          </a:p>
        </p:txBody>
      </p:sp>
      <p:sp>
        <p:nvSpPr>
          <p:cNvPr id="17" name="TextBox 17"/>
          <p:cNvSpPr txBox="1"/>
          <p:nvPr/>
        </p:nvSpPr>
        <p:spPr>
          <a:xfrm>
            <a:off x="1898428" y="365125"/>
            <a:ext cx="14491145" cy="1193800"/>
          </a:xfrm>
          <a:prstGeom prst="rect">
            <a:avLst/>
          </a:prstGeom>
        </p:spPr>
        <p:txBody>
          <a:bodyPr lIns="0" tIns="0" rIns="0" bIns="0" rtlCol="0" anchor="t">
            <a:spAutoFit/>
          </a:bodyPr>
          <a:lstStyle/>
          <a:p>
            <a:pPr algn="ctr">
              <a:lnSpc>
                <a:spcPts val="9799"/>
              </a:lnSpc>
            </a:pPr>
            <a:r>
              <a:rPr lang="en-US" sz="6999" dirty="0">
                <a:solidFill>
                  <a:srgbClr val="FDF6F6"/>
                </a:solidFill>
                <a:latin typeface="Special Elite"/>
                <a:ea typeface="Special Elite"/>
                <a:cs typeface="Special Elite"/>
                <a:sym typeface="Special Elite"/>
              </a:rPr>
              <a:t>OBJECTIVE</a:t>
            </a:r>
          </a:p>
        </p:txBody>
      </p:sp>
      <p:sp>
        <p:nvSpPr>
          <p:cNvPr id="18" name="TextBox 18"/>
          <p:cNvSpPr txBox="1"/>
          <p:nvPr/>
        </p:nvSpPr>
        <p:spPr>
          <a:xfrm>
            <a:off x="4220069" y="2221976"/>
            <a:ext cx="11227554" cy="3873760"/>
          </a:xfrm>
          <a:prstGeom prst="rect">
            <a:avLst/>
          </a:prstGeom>
        </p:spPr>
        <p:txBody>
          <a:bodyPr lIns="0" tIns="0" rIns="0" bIns="0" rtlCol="0" anchor="t">
            <a:spAutoFit/>
          </a:bodyPr>
          <a:lstStyle/>
          <a:p>
            <a:pPr algn="l">
              <a:lnSpc>
                <a:spcPts val="3835"/>
              </a:lnSpc>
            </a:pPr>
            <a:r>
              <a:rPr lang="en-US" sz="2739">
                <a:solidFill>
                  <a:srgbClr val="FDF6F6"/>
                </a:solidFill>
                <a:latin typeface="Montserrat"/>
                <a:ea typeface="Montserrat"/>
                <a:cs typeface="Montserrat"/>
                <a:sym typeface="Montserrat"/>
              </a:rPr>
              <a:t>The objective of this project is to analyze and visualize movie industry data using Power BI to uncover key insights related to box office performance, genre trends, audience ratings, and top-performing actors and directors. By transforming raw movie data into interactive dashboards, the goal is to help stakeholders understand revenue trends, evaluate viewer preferences, and make data-driven decisions in the entertainment domain.</a:t>
            </a:r>
          </a:p>
          <a:p>
            <a:pPr algn="l">
              <a:lnSpc>
                <a:spcPts val="3835"/>
              </a:lnSpc>
            </a:pPr>
            <a:endParaRPr lang="en-US" sz="2739">
              <a:solidFill>
                <a:srgbClr val="FDF6F6"/>
              </a:solidFill>
              <a:latin typeface="Montserrat"/>
              <a:ea typeface="Montserrat"/>
              <a:cs typeface="Montserrat"/>
              <a:sym typeface="Montserrat"/>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92637"/>
        </a:solidFill>
        <a:effectLst/>
      </p:bgPr>
    </p:bg>
    <p:spTree>
      <p:nvGrpSpPr>
        <p:cNvPr id="1" name=""/>
        <p:cNvGrpSpPr/>
        <p:nvPr/>
      </p:nvGrpSpPr>
      <p:grpSpPr>
        <a:xfrm>
          <a:off x="0" y="0"/>
          <a:ext cx="0" cy="0"/>
          <a:chOff x="0" y="0"/>
          <a:chExt cx="0" cy="0"/>
        </a:xfrm>
      </p:grpSpPr>
      <p:grpSp>
        <p:nvGrpSpPr>
          <p:cNvPr id="2" name="Group 2"/>
          <p:cNvGrpSpPr/>
          <p:nvPr/>
        </p:nvGrpSpPr>
        <p:grpSpPr>
          <a:xfrm>
            <a:off x="837526" y="815921"/>
            <a:ext cx="16612948" cy="8655158"/>
            <a:chOff x="0" y="0"/>
            <a:chExt cx="4375427" cy="2279548"/>
          </a:xfrm>
        </p:grpSpPr>
        <p:sp>
          <p:nvSpPr>
            <p:cNvPr id="3" name="Freeform 3"/>
            <p:cNvSpPr/>
            <p:nvPr/>
          </p:nvSpPr>
          <p:spPr>
            <a:xfrm>
              <a:off x="0" y="0"/>
              <a:ext cx="4375427" cy="2279548"/>
            </a:xfrm>
            <a:custGeom>
              <a:avLst/>
              <a:gdLst/>
              <a:ahLst/>
              <a:cxnLst/>
              <a:rect l="l" t="t" r="r" b="b"/>
              <a:pathLst>
                <a:path w="4375427" h="2279548">
                  <a:moveTo>
                    <a:pt x="0" y="0"/>
                  </a:moveTo>
                  <a:lnTo>
                    <a:pt x="4375427" y="0"/>
                  </a:lnTo>
                  <a:lnTo>
                    <a:pt x="4375427" y="2279548"/>
                  </a:lnTo>
                  <a:lnTo>
                    <a:pt x="0" y="2279548"/>
                  </a:lnTo>
                  <a:close/>
                </a:path>
              </a:pathLst>
            </a:custGeom>
            <a:solidFill>
              <a:srgbClr val="000000">
                <a:alpha val="0"/>
              </a:srgbClr>
            </a:solidFill>
            <a:ln w="38100" cap="sq">
              <a:solidFill>
                <a:srgbClr val="000000"/>
              </a:solidFill>
              <a:prstDash val="solid"/>
              <a:miter/>
            </a:ln>
          </p:spPr>
          <p:txBody>
            <a:bodyPr/>
            <a:lstStyle/>
            <a:p>
              <a:endParaRPr lang="en-IN"/>
            </a:p>
          </p:txBody>
        </p:sp>
        <p:sp>
          <p:nvSpPr>
            <p:cNvPr id="4" name="TextBox 4"/>
            <p:cNvSpPr txBox="1"/>
            <p:nvPr/>
          </p:nvSpPr>
          <p:spPr>
            <a:xfrm>
              <a:off x="0" y="-47625"/>
              <a:ext cx="4375427" cy="2327173"/>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4046164" y="189036"/>
            <a:ext cx="10614772" cy="4747255"/>
            <a:chOff x="0" y="0"/>
            <a:chExt cx="2795660" cy="1250306"/>
          </a:xfrm>
        </p:grpSpPr>
        <p:sp>
          <p:nvSpPr>
            <p:cNvPr id="6" name="Freeform 6"/>
            <p:cNvSpPr/>
            <p:nvPr/>
          </p:nvSpPr>
          <p:spPr>
            <a:xfrm>
              <a:off x="0" y="0"/>
              <a:ext cx="2795660" cy="1250306"/>
            </a:xfrm>
            <a:custGeom>
              <a:avLst/>
              <a:gdLst/>
              <a:ahLst/>
              <a:cxnLst/>
              <a:rect l="l" t="t" r="r" b="b"/>
              <a:pathLst>
                <a:path w="2795660" h="1250306">
                  <a:moveTo>
                    <a:pt x="0" y="0"/>
                  </a:moveTo>
                  <a:lnTo>
                    <a:pt x="2795660" y="0"/>
                  </a:lnTo>
                  <a:lnTo>
                    <a:pt x="2795660" y="1250306"/>
                  </a:lnTo>
                  <a:lnTo>
                    <a:pt x="0" y="1250306"/>
                  </a:lnTo>
                  <a:close/>
                </a:path>
              </a:pathLst>
            </a:custGeom>
            <a:solidFill>
              <a:srgbClr val="192637"/>
            </a:solidFill>
            <a:ln cap="sq">
              <a:noFill/>
              <a:prstDash val="solid"/>
              <a:miter/>
            </a:ln>
          </p:spPr>
          <p:txBody>
            <a:bodyPr/>
            <a:lstStyle/>
            <a:p>
              <a:endParaRPr lang="en-IN"/>
            </a:p>
          </p:txBody>
        </p:sp>
        <p:sp>
          <p:nvSpPr>
            <p:cNvPr id="7" name="TextBox 7"/>
            <p:cNvSpPr txBox="1"/>
            <p:nvPr/>
          </p:nvSpPr>
          <p:spPr>
            <a:xfrm>
              <a:off x="0" y="-47625"/>
              <a:ext cx="2795660" cy="1297931"/>
            </a:xfrm>
            <a:prstGeom prst="rect">
              <a:avLst/>
            </a:prstGeom>
          </p:spPr>
          <p:txBody>
            <a:bodyPr lIns="50800" tIns="50800" rIns="50800" bIns="50800" rtlCol="0" anchor="ctr"/>
            <a:lstStyle/>
            <a:p>
              <a:pPr algn="ctr">
                <a:lnSpc>
                  <a:spcPts val="2659"/>
                </a:lnSpc>
              </a:pPr>
              <a:endParaRPr/>
            </a:p>
          </p:txBody>
        </p:sp>
      </p:grpSp>
      <p:sp>
        <p:nvSpPr>
          <p:cNvPr id="8" name="Freeform 8"/>
          <p:cNvSpPr/>
          <p:nvPr/>
        </p:nvSpPr>
        <p:spPr>
          <a:xfrm>
            <a:off x="14872719" y="8252388"/>
            <a:ext cx="3744491" cy="2437497"/>
          </a:xfrm>
          <a:custGeom>
            <a:avLst/>
            <a:gdLst/>
            <a:ahLst/>
            <a:cxnLst/>
            <a:rect l="l" t="t" r="r" b="b"/>
            <a:pathLst>
              <a:path w="3744491" h="2437497">
                <a:moveTo>
                  <a:pt x="0" y="0"/>
                </a:moveTo>
                <a:lnTo>
                  <a:pt x="3744491" y="0"/>
                </a:lnTo>
                <a:lnTo>
                  <a:pt x="3744491" y="2437496"/>
                </a:lnTo>
                <a:lnTo>
                  <a:pt x="0" y="243749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9" name="Freeform 9"/>
          <p:cNvSpPr/>
          <p:nvPr/>
        </p:nvSpPr>
        <p:spPr>
          <a:xfrm>
            <a:off x="4046164" y="8252388"/>
            <a:ext cx="3485940" cy="2581413"/>
          </a:xfrm>
          <a:custGeom>
            <a:avLst/>
            <a:gdLst/>
            <a:ahLst/>
            <a:cxnLst/>
            <a:rect l="l" t="t" r="r" b="b"/>
            <a:pathLst>
              <a:path w="3485940" h="2581413">
                <a:moveTo>
                  <a:pt x="0" y="0"/>
                </a:moveTo>
                <a:lnTo>
                  <a:pt x="3485940" y="0"/>
                </a:lnTo>
                <a:lnTo>
                  <a:pt x="3485940" y="2581413"/>
                </a:lnTo>
                <a:lnTo>
                  <a:pt x="0" y="258141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10" name="Freeform 10"/>
          <p:cNvSpPr/>
          <p:nvPr/>
        </p:nvSpPr>
        <p:spPr>
          <a:xfrm>
            <a:off x="1057275" y="7849231"/>
            <a:ext cx="4146702" cy="3114190"/>
          </a:xfrm>
          <a:custGeom>
            <a:avLst/>
            <a:gdLst/>
            <a:ahLst/>
            <a:cxnLst/>
            <a:rect l="l" t="t" r="r" b="b"/>
            <a:pathLst>
              <a:path w="4146702" h="3114190">
                <a:moveTo>
                  <a:pt x="0" y="0"/>
                </a:moveTo>
                <a:lnTo>
                  <a:pt x="4146702" y="0"/>
                </a:lnTo>
                <a:lnTo>
                  <a:pt x="4146702" y="3114190"/>
                </a:lnTo>
                <a:lnTo>
                  <a:pt x="0" y="31141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11" name="Freeform 11"/>
          <p:cNvSpPr/>
          <p:nvPr/>
        </p:nvSpPr>
        <p:spPr>
          <a:xfrm>
            <a:off x="11919821" y="8213665"/>
            <a:ext cx="3704561" cy="2620135"/>
          </a:xfrm>
          <a:custGeom>
            <a:avLst/>
            <a:gdLst/>
            <a:ahLst/>
            <a:cxnLst/>
            <a:rect l="l" t="t" r="r" b="b"/>
            <a:pathLst>
              <a:path w="3704561" h="2620135">
                <a:moveTo>
                  <a:pt x="0" y="0"/>
                </a:moveTo>
                <a:lnTo>
                  <a:pt x="3704562" y="0"/>
                </a:lnTo>
                <a:lnTo>
                  <a:pt x="3704562" y="2620136"/>
                </a:lnTo>
                <a:lnTo>
                  <a:pt x="0" y="2620136"/>
                </a:lnTo>
                <a:lnTo>
                  <a:pt x="0" y="0"/>
                </a:lnTo>
                <a:close/>
              </a:path>
            </a:pathLst>
          </a:custGeom>
          <a:blipFill>
            <a:blip r:embed="rId8">
              <a:extLst>
                <a:ext uri="{96DAC541-7B7A-43D3-8B79-37D633B846F1}">
                  <asvg:svgBlip xmlns:asvg="http://schemas.microsoft.com/office/drawing/2016/SVG/main" r:embed="rId9"/>
                </a:ext>
              </a:extLst>
            </a:blip>
            <a:stretch>
              <a:fillRect/>
            </a:stretch>
          </a:blipFill>
          <a:ln cap="sq">
            <a:noFill/>
            <a:prstDash val="solid"/>
            <a:miter/>
          </a:ln>
        </p:spPr>
        <p:txBody>
          <a:bodyPr/>
          <a:lstStyle/>
          <a:p>
            <a:endParaRPr lang="en-IN"/>
          </a:p>
        </p:txBody>
      </p:sp>
      <p:sp>
        <p:nvSpPr>
          <p:cNvPr id="12" name="Freeform 12"/>
          <p:cNvSpPr/>
          <p:nvPr/>
        </p:nvSpPr>
        <p:spPr>
          <a:xfrm rot="3030510" flipH="1">
            <a:off x="7379247" y="7097754"/>
            <a:ext cx="4909197" cy="4114800"/>
          </a:xfrm>
          <a:custGeom>
            <a:avLst/>
            <a:gdLst/>
            <a:ahLst/>
            <a:cxnLst/>
            <a:rect l="l" t="t" r="r" b="b"/>
            <a:pathLst>
              <a:path w="4909197" h="4114800">
                <a:moveTo>
                  <a:pt x="4909198" y="0"/>
                </a:moveTo>
                <a:lnTo>
                  <a:pt x="0" y="0"/>
                </a:lnTo>
                <a:lnTo>
                  <a:pt x="0" y="4114800"/>
                </a:lnTo>
                <a:lnTo>
                  <a:pt x="4909198" y="4114800"/>
                </a:lnTo>
                <a:lnTo>
                  <a:pt x="4909198"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IN"/>
          </a:p>
        </p:txBody>
      </p:sp>
      <p:sp>
        <p:nvSpPr>
          <p:cNvPr id="13" name="Freeform 13"/>
          <p:cNvSpPr/>
          <p:nvPr/>
        </p:nvSpPr>
        <p:spPr>
          <a:xfrm>
            <a:off x="7002683" y="7652169"/>
            <a:ext cx="2935938" cy="3212262"/>
          </a:xfrm>
          <a:custGeom>
            <a:avLst/>
            <a:gdLst/>
            <a:ahLst/>
            <a:cxnLst/>
            <a:rect l="l" t="t" r="r" b="b"/>
            <a:pathLst>
              <a:path w="2935938" h="3212262">
                <a:moveTo>
                  <a:pt x="0" y="0"/>
                </a:moveTo>
                <a:lnTo>
                  <a:pt x="2935938" y="0"/>
                </a:lnTo>
                <a:lnTo>
                  <a:pt x="2935938" y="3212262"/>
                </a:lnTo>
                <a:lnTo>
                  <a:pt x="0" y="3212262"/>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IN"/>
          </a:p>
        </p:txBody>
      </p:sp>
      <p:sp>
        <p:nvSpPr>
          <p:cNvPr id="14" name="Freeform 14"/>
          <p:cNvSpPr/>
          <p:nvPr/>
        </p:nvSpPr>
        <p:spPr>
          <a:xfrm>
            <a:off x="-618697" y="9007026"/>
            <a:ext cx="2359302" cy="1682859"/>
          </a:xfrm>
          <a:custGeom>
            <a:avLst/>
            <a:gdLst/>
            <a:ahLst/>
            <a:cxnLst/>
            <a:rect l="l" t="t" r="r" b="b"/>
            <a:pathLst>
              <a:path w="2359302" h="1682859">
                <a:moveTo>
                  <a:pt x="0" y="0"/>
                </a:moveTo>
                <a:lnTo>
                  <a:pt x="2359302" y="0"/>
                </a:lnTo>
                <a:lnTo>
                  <a:pt x="2359302" y="1682858"/>
                </a:lnTo>
                <a:lnTo>
                  <a:pt x="0" y="1682858"/>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IN"/>
          </a:p>
        </p:txBody>
      </p:sp>
      <p:sp>
        <p:nvSpPr>
          <p:cNvPr id="15" name="TextBox 15"/>
          <p:cNvSpPr txBox="1"/>
          <p:nvPr/>
        </p:nvSpPr>
        <p:spPr>
          <a:xfrm>
            <a:off x="1898428" y="365125"/>
            <a:ext cx="14491145" cy="1193800"/>
          </a:xfrm>
          <a:prstGeom prst="rect">
            <a:avLst/>
          </a:prstGeom>
        </p:spPr>
        <p:txBody>
          <a:bodyPr lIns="0" tIns="0" rIns="0" bIns="0" rtlCol="0" anchor="t">
            <a:spAutoFit/>
          </a:bodyPr>
          <a:lstStyle/>
          <a:p>
            <a:pPr algn="ctr">
              <a:lnSpc>
                <a:spcPts val="9799"/>
              </a:lnSpc>
            </a:pPr>
            <a:r>
              <a:rPr lang="en-US" sz="6999">
                <a:solidFill>
                  <a:srgbClr val="FDF6F6"/>
                </a:solidFill>
                <a:latin typeface="Special Elite"/>
                <a:ea typeface="Special Elite"/>
                <a:cs typeface="Special Elite"/>
                <a:sym typeface="Special Elite"/>
              </a:rPr>
              <a:t>About the Dataset</a:t>
            </a:r>
          </a:p>
        </p:txBody>
      </p:sp>
      <p:sp>
        <p:nvSpPr>
          <p:cNvPr id="16" name="TextBox 16"/>
          <p:cNvSpPr txBox="1"/>
          <p:nvPr/>
        </p:nvSpPr>
        <p:spPr>
          <a:xfrm>
            <a:off x="1448689" y="1456627"/>
            <a:ext cx="14175694" cy="6534228"/>
          </a:xfrm>
          <a:prstGeom prst="rect">
            <a:avLst/>
          </a:prstGeom>
        </p:spPr>
        <p:txBody>
          <a:bodyPr lIns="0" tIns="0" rIns="0" bIns="0" rtlCol="0" anchor="t">
            <a:spAutoFit/>
          </a:bodyPr>
          <a:lstStyle/>
          <a:p>
            <a:pPr marL="617808" lvl="1" indent="-308904" algn="just">
              <a:lnSpc>
                <a:spcPts val="4006"/>
              </a:lnSpc>
              <a:buFont typeface="Arial"/>
              <a:buChar char="•"/>
            </a:pPr>
            <a:r>
              <a:rPr lang="en-US" sz="2861" dirty="0">
                <a:solidFill>
                  <a:srgbClr val="FFFFFF"/>
                </a:solidFill>
                <a:latin typeface="Glacial Indifference"/>
                <a:ea typeface="Glacial Indifference"/>
                <a:cs typeface="Glacial Indifference"/>
                <a:sym typeface="Glacial Indifference"/>
              </a:rPr>
              <a:t>Rank: Position of the movie in the overall ranking list.</a:t>
            </a:r>
          </a:p>
          <a:p>
            <a:pPr marL="617808" lvl="1" indent="-308904" algn="just">
              <a:lnSpc>
                <a:spcPts val="4006"/>
              </a:lnSpc>
              <a:buFont typeface="Arial"/>
              <a:buChar char="•"/>
            </a:pPr>
            <a:r>
              <a:rPr lang="en-US" sz="2861" dirty="0">
                <a:solidFill>
                  <a:srgbClr val="FFFFFF"/>
                </a:solidFill>
                <a:latin typeface="Glacial Indifference"/>
                <a:ea typeface="Glacial Indifference"/>
                <a:cs typeface="Glacial Indifference"/>
                <a:sym typeface="Glacial Indifference"/>
              </a:rPr>
              <a:t>Title: Name of the movie.</a:t>
            </a:r>
          </a:p>
          <a:p>
            <a:pPr marL="617808" lvl="1" indent="-308904" algn="just">
              <a:lnSpc>
                <a:spcPts val="4006"/>
              </a:lnSpc>
              <a:buFont typeface="Arial"/>
              <a:buChar char="•"/>
            </a:pPr>
            <a:r>
              <a:rPr lang="en-US" sz="2861" dirty="0">
                <a:solidFill>
                  <a:srgbClr val="FFFFFF"/>
                </a:solidFill>
                <a:latin typeface="Glacial Indifference"/>
                <a:ea typeface="Glacial Indifference"/>
                <a:cs typeface="Glacial Indifference"/>
                <a:sym typeface="Glacial Indifference"/>
              </a:rPr>
              <a:t>Genre: Primary genre(s) such as Drama, Action, Comedy, etc.</a:t>
            </a:r>
          </a:p>
          <a:p>
            <a:pPr marL="617808" lvl="1" indent="-308904" algn="just">
              <a:lnSpc>
                <a:spcPts val="4006"/>
              </a:lnSpc>
              <a:buFont typeface="Arial"/>
              <a:buChar char="•"/>
            </a:pPr>
            <a:r>
              <a:rPr lang="en-US" sz="2861" dirty="0">
                <a:solidFill>
                  <a:srgbClr val="FFFFFF"/>
                </a:solidFill>
                <a:latin typeface="Glacial Indifference"/>
                <a:ea typeface="Glacial Indifference"/>
                <a:cs typeface="Glacial Indifference"/>
                <a:sym typeface="Glacial Indifference"/>
              </a:rPr>
              <a:t>Description: A short summary of the movie’s plot.</a:t>
            </a:r>
          </a:p>
          <a:p>
            <a:pPr marL="617808" lvl="1" indent="-308904" algn="just">
              <a:lnSpc>
                <a:spcPts val="4006"/>
              </a:lnSpc>
              <a:buFont typeface="Arial"/>
              <a:buChar char="•"/>
            </a:pPr>
            <a:r>
              <a:rPr lang="en-US" sz="2861" dirty="0">
                <a:solidFill>
                  <a:srgbClr val="FFFFFF"/>
                </a:solidFill>
                <a:latin typeface="Glacial Indifference"/>
                <a:ea typeface="Glacial Indifference"/>
                <a:cs typeface="Glacial Indifference"/>
                <a:sym typeface="Glacial Indifference"/>
              </a:rPr>
              <a:t>Director: Name of the movie's director.</a:t>
            </a:r>
          </a:p>
          <a:p>
            <a:pPr marL="617808" lvl="1" indent="-308904" algn="just">
              <a:lnSpc>
                <a:spcPts val="4006"/>
              </a:lnSpc>
              <a:buFont typeface="Arial"/>
              <a:buChar char="•"/>
            </a:pPr>
            <a:r>
              <a:rPr lang="en-US" sz="2861" dirty="0">
                <a:solidFill>
                  <a:srgbClr val="FFFFFF"/>
                </a:solidFill>
                <a:latin typeface="Glacial Indifference"/>
                <a:ea typeface="Glacial Indifference"/>
                <a:cs typeface="Glacial Indifference"/>
                <a:sym typeface="Glacial Indifference"/>
              </a:rPr>
              <a:t>Actors: Main actors featured in the movie.</a:t>
            </a:r>
          </a:p>
          <a:p>
            <a:pPr marL="617808" lvl="1" indent="-308904" algn="just">
              <a:lnSpc>
                <a:spcPts val="4006"/>
              </a:lnSpc>
              <a:buFont typeface="Arial"/>
              <a:buChar char="•"/>
            </a:pPr>
            <a:r>
              <a:rPr lang="en-US" sz="2861" dirty="0">
                <a:solidFill>
                  <a:srgbClr val="FFFFFF"/>
                </a:solidFill>
                <a:latin typeface="Glacial Indifference"/>
                <a:ea typeface="Glacial Indifference"/>
                <a:cs typeface="Glacial Indifference"/>
                <a:sym typeface="Glacial Indifference"/>
              </a:rPr>
              <a:t>Year: Year the movie was released.</a:t>
            </a:r>
          </a:p>
          <a:p>
            <a:pPr marL="617808" lvl="1" indent="-308904" algn="just">
              <a:lnSpc>
                <a:spcPts val="4006"/>
              </a:lnSpc>
              <a:buFont typeface="Arial"/>
              <a:buChar char="•"/>
            </a:pPr>
            <a:r>
              <a:rPr lang="en-US" sz="2861" dirty="0">
                <a:solidFill>
                  <a:srgbClr val="FFFFFF"/>
                </a:solidFill>
                <a:latin typeface="Glacial Indifference"/>
                <a:ea typeface="Glacial Indifference"/>
                <a:cs typeface="Glacial Indifference"/>
                <a:sym typeface="Glacial Indifference"/>
              </a:rPr>
              <a:t>Runtime (Minutes): Duration of the movie in minutes.</a:t>
            </a:r>
          </a:p>
          <a:p>
            <a:pPr marL="617808" lvl="1" indent="-308904" algn="just">
              <a:lnSpc>
                <a:spcPts val="4006"/>
              </a:lnSpc>
              <a:buFont typeface="Arial"/>
              <a:buChar char="•"/>
            </a:pPr>
            <a:r>
              <a:rPr lang="en-US" sz="2861" dirty="0">
                <a:solidFill>
                  <a:srgbClr val="FFFFFF"/>
                </a:solidFill>
                <a:latin typeface="Glacial Indifference"/>
                <a:ea typeface="Glacial Indifference"/>
                <a:cs typeface="Glacial Indifference"/>
                <a:sym typeface="Glacial Indifference"/>
              </a:rPr>
              <a:t>Rating: Average IMDb rating (scale of 1 to 10).</a:t>
            </a:r>
          </a:p>
          <a:p>
            <a:pPr marL="617808" lvl="1" indent="-308904" algn="just">
              <a:lnSpc>
                <a:spcPts val="4006"/>
              </a:lnSpc>
              <a:buFont typeface="Arial"/>
              <a:buChar char="•"/>
            </a:pPr>
            <a:r>
              <a:rPr lang="en-US" sz="2861" dirty="0">
                <a:solidFill>
                  <a:srgbClr val="FFFFFF"/>
                </a:solidFill>
                <a:latin typeface="Glacial Indifference"/>
                <a:ea typeface="Glacial Indifference"/>
                <a:cs typeface="Glacial Indifference"/>
                <a:sym typeface="Glacial Indifference"/>
              </a:rPr>
              <a:t>Votes: Number of user votes received.</a:t>
            </a:r>
          </a:p>
          <a:p>
            <a:pPr marL="617808" lvl="1" indent="-308904" algn="just">
              <a:lnSpc>
                <a:spcPts val="4006"/>
              </a:lnSpc>
              <a:buFont typeface="Arial"/>
              <a:buChar char="•"/>
            </a:pPr>
            <a:r>
              <a:rPr lang="en-US" sz="2861" dirty="0">
                <a:solidFill>
                  <a:srgbClr val="FFFFFF"/>
                </a:solidFill>
                <a:latin typeface="Glacial Indifference"/>
                <a:ea typeface="Glacial Indifference"/>
                <a:cs typeface="Glacial Indifference"/>
                <a:sym typeface="Glacial Indifference"/>
              </a:rPr>
              <a:t>Revenue (Millions): Box office revenue in millions of USD.</a:t>
            </a:r>
          </a:p>
          <a:p>
            <a:pPr marL="617808" lvl="1" indent="-308904" algn="just">
              <a:lnSpc>
                <a:spcPts val="4006"/>
              </a:lnSpc>
              <a:buFont typeface="Arial"/>
              <a:buChar char="•"/>
            </a:pPr>
            <a:r>
              <a:rPr lang="en-US" sz="2861" dirty="0" err="1">
                <a:solidFill>
                  <a:srgbClr val="FFFFFF"/>
                </a:solidFill>
                <a:latin typeface="Glacial Indifference"/>
                <a:ea typeface="Glacial Indifference"/>
                <a:cs typeface="Glacial Indifference"/>
                <a:sym typeface="Glacial Indifference"/>
              </a:rPr>
              <a:t>Metascore</a:t>
            </a:r>
            <a:r>
              <a:rPr lang="en-US" sz="2861" dirty="0">
                <a:solidFill>
                  <a:srgbClr val="FFFFFF"/>
                </a:solidFill>
                <a:latin typeface="Glacial Indifference"/>
                <a:ea typeface="Glacial Indifference"/>
                <a:cs typeface="Glacial Indifference"/>
                <a:sym typeface="Glacial Indifference"/>
              </a:rPr>
              <a:t>: Critic score from Metacritic (scale of 0 to 100).</a:t>
            </a:r>
          </a:p>
          <a:p>
            <a:pPr algn="just">
              <a:lnSpc>
                <a:spcPts val="4006"/>
              </a:lnSpc>
            </a:pPr>
            <a:endParaRPr lang="en-US" sz="2861" dirty="0">
              <a:solidFill>
                <a:srgbClr val="FFFFFF"/>
              </a:solidFill>
              <a:latin typeface="Glacial Indifference"/>
              <a:ea typeface="Glacial Indifference"/>
              <a:cs typeface="Glacial Indifference"/>
              <a:sym typeface="Glacial Indifference"/>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92637"/>
        </a:solidFill>
        <a:effectLst/>
      </p:bgPr>
    </p:bg>
    <p:spTree>
      <p:nvGrpSpPr>
        <p:cNvPr id="1" name=""/>
        <p:cNvGrpSpPr/>
        <p:nvPr/>
      </p:nvGrpSpPr>
      <p:grpSpPr>
        <a:xfrm>
          <a:off x="0" y="0"/>
          <a:ext cx="0" cy="0"/>
          <a:chOff x="0" y="0"/>
          <a:chExt cx="0" cy="0"/>
        </a:xfrm>
      </p:grpSpPr>
      <p:grpSp>
        <p:nvGrpSpPr>
          <p:cNvPr id="2" name="Group 2"/>
          <p:cNvGrpSpPr/>
          <p:nvPr/>
        </p:nvGrpSpPr>
        <p:grpSpPr>
          <a:xfrm>
            <a:off x="1028700" y="1315570"/>
            <a:ext cx="16612948" cy="8655158"/>
            <a:chOff x="0" y="0"/>
            <a:chExt cx="4375427" cy="2279548"/>
          </a:xfrm>
        </p:grpSpPr>
        <p:sp>
          <p:nvSpPr>
            <p:cNvPr id="3" name="Freeform 3"/>
            <p:cNvSpPr/>
            <p:nvPr/>
          </p:nvSpPr>
          <p:spPr>
            <a:xfrm>
              <a:off x="0" y="0"/>
              <a:ext cx="4375427" cy="2279548"/>
            </a:xfrm>
            <a:custGeom>
              <a:avLst/>
              <a:gdLst/>
              <a:ahLst/>
              <a:cxnLst/>
              <a:rect l="l" t="t" r="r" b="b"/>
              <a:pathLst>
                <a:path w="4375427" h="2279548">
                  <a:moveTo>
                    <a:pt x="0" y="0"/>
                  </a:moveTo>
                  <a:lnTo>
                    <a:pt x="4375427" y="0"/>
                  </a:lnTo>
                  <a:lnTo>
                    <a:pt x="4375427" y="2279548"/>
                  </a:lnTo>
                  <a:lnTo>
                    <a:pt x="0" y="2279548"/>
                  </a:lnTo>
                  <a:close/>
                </a:path>
              </a:pathLst>
            </a:custGeom>
            <a:solidFill>
              <a:srgbClr val="000000">
                <a:alpha val="0"/>
              </a:srgbClr>
            </a:solidFill>
            <a:ln w="38100" cap="sq">
              <a:solidFill>
                <a:srgbClr val="000000"/>
              </a:solidFill>
              <a:prstDash val="solid"/>
              <a:miter/>
            </a:ln>
          </p:spPr>
          <p:txBody>
            <a:bodyPr/>
            <a:lstStyle/>
            <a:p>
              <a:endParaRPr lang="en-IN"/>
            </a:p>
          </p:txBody>
        </p:sp>
        <p:sp>
          <p:nvSpPr>
            <p:cNvPr id="4" name="TextBox 4"/>
            <p:cNvSpPr txBox="1"/>
            <p:nvPr/>
          </p:nvSpPr>
          <p:spPr>
            <a:xfrm>
              <a:off x="0" y="-47625"/>
              <a:ext cx="4375427" cy="2327173"/>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4226295" y="169359"/>
            <a:ext cx="10614772" cy="4747255"/>
            <a:chOff x="0" y="0"/>
            <a:chExt cx="2795660" cy="1250306"/>
          </a:xfrm>
        </p:grpSpPr>
        <p:sp>
          <p:nvSpPr>
            <p:cNvPr id="6" name="Freeform 6"/>
            <p:cNvSpPr/>
            <p:nvPr/>
          </p:nvSpPr>
          <p:spPr>
            <a:xfrm>
              <a:off x="0" y="0"/>
              <a:ext cx="2795660" cy="1250306"/>
            </a:xfrm>
            <a:custGeom>
              <a:avLst/>
              <a:gdLst/>
              <a:ahLst/>
              <a:cxnLst/>
              <a:rect l="l" t="t" r="r" b="b"/>
              <a:pathLst>
                <a:path w="2795660" h="1250306">
                  <a:moveTo>
                    <a:pt x="0" y="0"/>
                  </a:moveTo>
                  <a:lnTo>
                    <a:pt x="2795660" y="0"/>
                  </a:lnTo>
                  <a:lnTo>
                    <a:pt x="2795660" y="1250306"/>
                  </a:lnTo>
                  <a:lnTo>
                    <a:pt x="0" y="1250306"/>
                  </a:lnTo>
                  <a:close/>
                </a:path>
              </a:pathLst>
            </a:custGeom>
            <a:solidFill>
              <a:srgbClr val="192637"/>
            </a:solidFill>
            <a:ln cap="sq">
              <a:noFill/>
              <a:prstDash val="solid"/>
              <a:miter/>
            </a:ln>
          </p:spPr>
          <p:txBody>
            <a:bodyPr/>
            <a:lstStyle/>
            <a:p>
              <a:endParaRPr lang="en-IN"/>
            </a:p>
          </p:txBody>
        </p:sp>
        <p:sp>
          <p:nvSpPr>
            <p:cNvPr id="7" name="TextBox 7"/>
            <p:cNvSpPr txBox="1"/>
            <p:nvPr/>
          </p:nvSpPr>
          <p:spPr>
            <a:xfrm>
              <a:off x="0" y="-47625"/>
              <a:ext cx="2795660" cy="1297931"/>
            </a:xfrm>
            <a:prstGeom prst="rect">
              <a:avLst/>
            </a:prstGeom>
          </p:spPr>
          <p:txBody>
            <a:bodyPr lIns="50800" tIns="50800" rIns="50800" bIns="50800" rtlCol="0" anchor="ctr"/>
            <a:lstStyle/>
            <a:p>
              <a:pPr algn="ctr">
                <a:lnSpc>
                  <a:spcPts val="2659"/>
                </a:lnSpc>
              </a:pPr>
              <a:endParaRPr/>
            </a:p>
          </p:txBody>
        </p:sp>
      </p:grpSp>
      <p:sp>
        <p:nvSpPr>
          <p:cNvPr id="8" name="Freeform 8"/>
          <p:cNvSpPr/>
          <p:nvPr/>
        </p:nvSpPr>
        <p:spPr>
          <a:xfrm>
            <a:off x="14872719" y="9296476"/>
            <a:ext cx="3744491" cy="2437497"/>
          </a:xfrm>
          <a:custGeom>
            <a:avLst/>
            <a:gdLst/>
            <a:ahLst/>
            <a:cxnLst/>
            <a:rect l="l" t="t" r="r" b="b"/>
            <a:pathLst>
              <a:path w="3744491" h="2437497">
                <a:moveTo>
                  <a:pt x="0" y="0"/>
                </a:moveTo>
                <a:lnTo>
                  <a:pt x="3744491" y="0"/>
                </a:lnTo>
                <a:lnTo>
                  <a:pt x="3744491" y="2437497"/>
                </a:lnTo>
                <a:lnTo>
                  <a:pt x="0" y="243749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9" name="Freeform 9"/>
          <p:cNvSpPr/>
          <p:nvPr/>
        </p:nvSpPr>
        <p:spPr>
          <a:xfrm>
            <a:off x="4046164" y="9296476"/>
            <a:ext cx="3485940" cy="2581413"/>
          </a:xfrm>
          <a:custGeom>
            <a:avLst/>
            <a:gdLst/>
            <a:ahLst/>
            <a:cxnLst/>
            <a:rect l="l" t="t" r="r" b="b"/>
            <a:pathLst>
              <a:path w="3485940" h="2581413">
                <a:moveTo>
                  <a:pt x="0" y="0"/>
                </a:moveTo>
                <a:lnTo>
                  <a:pt x="3485940" y="0"/>
                </a:lnTo>
                <a:lnTo>
                  <a:pt x="3485940" y="2581413"/>
                </a:lnTo>
                <a:lnTo>
                  <a:pt x="0" y="258141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10" name="Freeform 10"/>
          <p:cNvSpPr/>
          <p:nvPr/>
        </p:nvSpPr>
        <p:spPr>
          <a:xfrm>
            <a:off x="1057275" y="8893320"/>
            <a:ext cx="4146702" cy="3114190"/>
          </a:xfrm>
          <a:custGeom>
            <a:avLst/>
            <a:gdLst/>
            <a:ahLst/>
            <a:cxnLst/>
            <a:rect l="l" t="t" r="r" b="b"/>
            <a:pathLst>
              <a:path w="4146702" h="3114190">
                <a:moveTo>
                  <a:pt x="0" y="0"/>
                </a:moveTo>
                <a:lnTo>
                  <a:pt x="4146702" y="0"/>
                </a:lnTo>
                <a:lnTo>
                  <a:pt x="4146702" y="3114190"/>
                </a:lnTo>
                <a:lnTo>
                  <a:pt x="0" y="311419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IN"/>
          </a:p>
        </p:txBody>
      </p:sp>
      <p:sp>
        <p:nvSpPr>
          <p:cNvPr id="11" name="Freeform 11"/>
          <p:cNvSpPr/>
          <p:nvPr/>
        </p:nvSpPr>
        <p:spPr>
          <a:xfrm>
            <a:off x="11919821" y="9257754"/>
            <a:ext cx="3704561" cy="2620135"/>
          </a:xfrm>
          <a:custGeom>
            <a:avLst/>
            <a:gdLst/>
            <a:ahLst/>
            <a:cxnLst/>
            <a:rect l="l" t="t" r="r" b="b"/>
            <a:pathLst>
              <a:path w="3704561" h="2620135">
                <a:moveTo>
                  <a:pt x="0" y="0"/>
                </a:moveTo>
                <a:lnTo>
                  <a:pt x="3704562" y="0"/>
                </a:lnTo>
                <a:lnTo>
                  <a:pt x="3704562" y="2620135"/>
                </a:lnTo>
                <a:lnTo>
                  <a:pt x="0" y="2620135"/>
                </a:lnTo>
                <a:lnTo>
                  <a:pt x="0" y="0"/>
                </a:lnTo>
                <a:close/>
              </a:path>
            </a:pathLst>
          </a:custGeom>
          <a:blipFill>
            <a:blip r:embed="rId10">
              <a:extLst>
                <a:ext uri="{96DAC541-7B7A-43D3-8B79-37D633B846F1}">
                  <asvg:svgBlip xmlns:asvg="http://schemas.microsoft.com/office/drawing/2016/SVG/main" r:embed="rId11"/>
                </a:ext>
              </a:extLst>
            </a:blip>
            <a:stretch>
              <a:fillRect/>
            </a:stretch>
          </a:blipFill>
          <a:ln cap="sq">
            <a:noFill/>
            <a:prstDash val="solid"/>
            <a:miter/>
          </a:ln>
        </p:spPr>
        <p:txBody>
          <a:bodyPr/>
          <a:lstStyle/>
          <a:p>
            <a:endParaRPr lang="en-IN"/>
          </a:p>
        </p:txBody>
      </p:sp>
      <p:sp>
        <p:nvSpPr>
          <p:cNvPr id="12" name="Freeform 12"/>
          <p:cNvSpPr/>
          <p:nvPr/>
        </p:nvSpPr>
        <p:spPr>
          <a:xfrm rot="3030510" flipH="1">
            <a:off x="7575269" y="8529783"/>
            <a:ext cx="4909197" cy="4114800"/>
          </a:xfrm>
          <a:custGeom>
            <a:avLst/>
            <a:gdLst/>
            <a:ahLst/>
            <a:cxnLst/>
            <a:rect l="l" t="t" r="r" b="b"/>
            <a:pathLst>
              <a:path w="4909197" h="4114800">
                <a:moveTo>
                  <a:pt x="4909198" y="0"/>
                </a:moveTo>
                <a:lnTo>
                  <a:pt x="0" y="0"/>
                </a:lnTo>
                <a:lnTo>
                  <a:pt x="0" y="4114800"/>
                </a:lnTo>
                <a:lnTo>
                  <a:pt x="4909198" y="4114800"/>
                </a:lnTo>
                <a:lnTo>
                  <a:pt x="4909198"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IN"/>
          </a:p>
        </p:txBody>
      </p:sp>
      <p:sp>
        <p:nvSpPr>
          <p:cNvPr id="13" name="Freeform 13"/>
          <p:cNvSpPr/>
          <p:nvPr/>
        </p:nvSpPr>
        <p:spPr>
          <a:xfrm>
            <a:off x="7093930" y="8981052"/>
            <a:ext cx="2935938" cy="3212262"/>
          </a:xfrm>
          <a:custGeom>
            <a:avLst/>
            <a:gdLst/>
            <a:ahLst/>
            <a:cxnLst/>
            <a:rect l="l" t="t" r="r" b="b"/>
            <a:pathLst>
              <a:path w="2935938" h="3212262">
                <a:moveTo>
                  <a:pt x="0" y="0"/>
                </a:moveTo>
                <a:lnTo>
                  <a:pt x="2935938" y="0"/>
                </a:lnTo>
                <a:lnTo>
                  <a:pt x="2935938" y="3212262"/>
                </a:lnTo>
                <a:lnTo>
                  <a:pt x="0" y="3212262"/>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IN"/>
          </a:p>
        </p:txBody>
      </p:sp>
      <p:sp>
        <p:nvSpPr>
          <p:cNvPr id="14" name="Freeform 14"/>
          <p:cNvSpPr/>
          <p:nvPr/>
        </p:nvSpPr>
        <p:spPr>
          <a:xfrm>
            <a:off x="-618697" y="9492813"/>
            <a:ext cx="2359302" cy="1682859"/>
          </a:xfrm>
          <a:custGeom>
            <a:avLst/>
            <a:gdLst/>
            <a:ahLst/>
            <a:cxnLst/>
            <a:rect l="l" t="t" r="r" b="b"/>
            <a:pathLst>
              <a:path w="2359302" h="1682859">
                <a:moveTo>
                  <a:pt x="0" y="0"/>
                </a:moveTo>
                <a:lnTo>
                  <a:pt x="2359302" y="0"/>
                </a:lnTo>
                <a:lnTo>
                  <a:pt x="2359302" y="1682859"/>
                </a:lnTo>
                <a:lnTo>
                  <a:pt x="0" y="1682859"/>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en-IN"/>
          </a:p>
        </p:txBody>
      </p:sp>
      <p:sp>
        <p:nvSpPr>
          <p:cNvPr id="15" name="Freeform 15"/>
          <p:cNvSpPr/>
          <p:nvPr/>
        </p:nvSpPr>
        <p:spPr>
          <a:xfrm>
            <a:off x="3351136" y="1648924"/>
            <a:ext cx="11764103" cy="7090682"/>
          </a:xfrm>
          <a:custGeom>
            <a:avLst/>
            <a:gdLst/>
            <a:ahLst/>
            <a:cxnLst/>
            <a:rect l="l" t="t" r="r" b="b"/>
            <a:pathLst>
              <a:path w="11764103" h="7090682">
                <a:moveTo>
                  <a:pt x="0" y="0"/>
                </a:moveTo>
                <a:lnTo>
                  <a:pt x="11764103" y="0"/>
                </a:lnTo>
                <a:lnTo>
                  <a:pt x="11764103" y="7090682"/>
                </a:lnTo>
                <a:lnTo>
                  <a:pt x="0" y="7090682"/>
                </a:lnTo>
                <a:lnTo>
                  <a:pt x="0" y="0"/>
                </a:lnTo>
                <a:close/>
              </a:path>
            </a:pathLst>
          </a:custGeom>
          <a:blipFill>
            <a:blip r:embed="rId18"/>
            <a:stretch>
              <a:fillRect l="-438" r="-438"/>
            </a:stretch>
          </a:blipFill>
        </p:spPr>
        <p:txBody>
          <a:bodyPr/>
          <a:lstStyle/>
          <a:p>
            <a:endParaRPr lang="en-IN"/>
          </a:p>
        </p:txBody>
      </p:sp>
      <p:pic>
        <p:nvPicPr>
          <p:cNvPr id="16" name="Picture 16">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19"/>
          <a:srcRect t="27049" b="46997"/>
          <a:stretch>
            <a:fillRect/>
          </a:stretch>
        </p:blipFill>
        <p:spPr>
          <a:xfrm>
            <a:off x="5335794" y="202770"/>
            <a:ext cx="7616413" cy="1112799"/>
          </a:xfrm>
          <a:prstGeom prst="rect">
            <a:avLst/>
          </a:prstGeom>
        </p:spPr>
      </p:pic>
      <p:sp>
        <p:nvSpPr>
          <p:cNvPr id="17" name="TextBox 17"/>
          <p:cNvSpPr txBox="1"/>
          <p:nvPr/>
        </p:nvSpPr>
        <p:spPr>
          <a:xfrm>
            <a:off x="1898428" y="226524"/>
            <a:ext cx="14491145" cy="1193800"/>
          </a:xfrm>
          <a:prstGeom prst="rect">
            <a:avLst/>
          </a:prstGeom>
        </p:spPr>
        <p:txBody>
          <a:bodyPr lIns="0" tIns="0" rIns="0" bIns="0" rtlCol="0" anchor="t">
            <a:spAutoFit/>
          </a:bodyPr>
          <a:lstStyle/>
          <a:p>
            <a:pPr algn="ctr">
              <a:lnSpc>
                <a:spcPts val="9799"/>
              </a:lnSpc>
            </a:pPr>
            <a:r>
              <a:rPr lang="en-US" sz="6999">
                <a:solidFill>
                  <a:srgbClr val="000000"/>
                </a:solidFill>
                <a:latin typeface="Special Elite"/>
                <a:ea typeface="Special Elite"/>
                <a:cs typeface="Special Elite"/>
                <a:sym typeface="Special Elite"/>
              </a:rPr>
              <a:t>POWER BI REPORT</a:t>
            </a:r>
          </a:p>
        </p:txBody>
      </p:sp>
    </p:spTree>
  </p:cSld>
  <p:clrMapOvr>
    <a:masterClrMapping/>
  </p:clrMapOvr>
  <p:timing>
    <p:tnLst>
      <p:par>
        <p:cTn id="1" dur="indefinite" restart="never" nodeType="tmRoot">
          <p:childTnLst>
            <p:video>
              <p:cMediaNode vol="0">
                <p:cTn id="2" fill="hold" display="0">
                  <p:stCondLst>
                    <p:cond delay="indefinite"/>
                  </p:stCondLst>
                </p:cTn>
                <p:tgtEl>
                  <p:spTgt spid="16"/>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92637"/>
        </a:solidFill>
        <a:effectLst/>
      </p:bgPr>
    </p:bg>
    <p:spTree>
      <p:nvGrpSpPr>
        <p:cNvPr id="1" name=""/>
        <p:cNvGrpSpPr/>
        <p:nvPr/>
      </p:nvGrpSpPr>
      <p:grpSpPr>
        <a:xfrm>
          <a:off x="0" y="0"/>
          <a:ext cx="0" cy="0"/>
          <a:chOff x="0" y="0"/>
          <a:chExt cx="0" cy="0"/>
        </a:xfrm>
      </p:grpSpPr>
      <p:grpSp>
        <p:nvGrpSpPr>
          <p:cNvPr id="2" name="Group 2"/>
          <p:cNvGrpSpPr/>
          <p:nvPr/>
        </p:nvGrpSpPr>
        <p:grpSpPr>
          <a:xfrm>
            <a:off x="837526" y="815921"/>
            <a:ext cx="16612948" cy="8655158"/>
            <a:chOff x="0" y="0"/>
            <a:chExt cx="4375427" cy="2279548"/>
          </a:xfrm>
        </p:grpSpPr>
        <p:sp>
          <p:nvSpPr>
            <p:cNvPr id="3" name="Freeform 3"/>
            <p:cNvSpPr/>
            <p:nvPr/>
          </p:nvSpPr>
          <p:spPr>
            <a:xfrm>
              <a:off x="0" y="0"/>
              <a:ext cx="4375427" cy="2279548"/>
            </a:xfrm>
            <a:custGeom>
              <a:avLst/>
              <a:gdLst/>
              <a:ahLst/>
              <a:cxnLst/>
              <a:rect l="l" t="t" r="r" b="b"/>
              <a:pathLst>
                <a:path w="4375427" h="2279548">
                  <a:moveTo>
                    <a:pt x="0" y="0"/>
                  </a:moveTo>
                  <a:lnTo>
                    <a:pt x="4375427" y="0"/>
                  </a:lnTo>
                  <a:lnTo>
                    <a:pt x="4375427" y="2279548"/>
                  </a:lnTo>
                  <a:lnTo>
                    <a:pt x="0" y="2279548"/>
                  </a:lnTo>
                  <a:close/>
                </a:path>
              </a:pathLst>
            </a:custGeom>
            <a:solidFill>
              <a:srgbClr val="000000">
                <a:alpha val="0"/>
              </a:srgbClr>
            </a:solidFill>
            <a:ln w="38100" cap="sq">
              <a:solidFill>
                <a:srgbClr val="000000"/>
              </a:solidFill>
              <a:prstDash val="solid"/>
              <a:miter/>
            </a:ln>
          </p:spPr>
          <p:txBody>
            <a:bodyPr/>
            <a:lstStyle/>
            <a:p>
              <a:endParaRPr lang="en-IN"/>
            </a:p>
          </p:txBody>
        </p:sp>
        <p:sp>
          <p:nvSpPr>
            <p:cNvPr id="4" name="TextBox 4"/>
            <p:cNvSpPr txBox="1"/>
            <p:nvPr/>
          </p:nvSpPr>
          <p:spPr>
            <a:xfrm>
              <a:off x="0" y="-47625"/>
              <a:ext cx="4375427" cy="2327173"/>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3777145" y="618366"/>
            <a:ext cx="10614772" cy="4747255"/>
            <a:chOff x="0" y="0"/>
            <a:chExt cx="2795660" cy="1250306"/>
          </a:xfrm>
        </p:grpSpPr>
        <p:sp>
          <p:nvSpPr>
            <p:cNvPr id="6" name="Freeform 6"/>
            <p:cNvSpPr/>
            <p:nvPr/>
          </p:nvSpPr>
          <p:spPr>
            <a:xfrm>
              <a:off x="0" y="0"/>
              <a:ext cx="2795660" cy="1250306"/>
            </a:xfrm>
            <a:custGeom>
              <a:avLst/>
              <a:gdLst/>
              <a:ahLst/>
              <a:cxnLst/>
              <a:rect l="l" t="t" r="r" b="b"/>
              <a:pathLst>
                <a:path w="2795660" h="1250306">
                  <a:moveTo>
                    <a:pt x="0" y="0"/>
                  </a:moveTo>
                  <a:lnTo>
                    <a:pt x="2795660" y="0"/>
                  </a:lnTo>
                  <a:lnTo>
                    <a:pt x="2795660" y="1250306"/>
                  </a:lnTo>
                  <a:lnTo>
                    <a:pt x="0" y="1250306"/>
                  </a:lnTo>
                  <a:close/>
                </a:path>
              </a:pathLst>
            </a:custGeom>
            <a:solidFill>
              <a:srgbClr val="192637"/>
            </a:solidFill>
            <a:ln cap="sq">
              <a:noFill/>
              <a:prstDash val="solid"/>
              <a:miter/>
            </a:ln>
          </p:spPr>
          <p:txBody>
            <a:bodyPr/>
            <a:lstStyle/>
            <a:p>
              <a:endParaRPr lang="en-IN"/>
            </a:p>
          </p:txBody>
        </p:sp>
        <p:sp>
          <p:nvSpPr>
            <p:cNvPr id="7" name="TextBox 7"/>
            <p:cNvSpPr txBox="1"/>
            <p:nvPr/>
          </p:nvSpPr>
          <p:spPr>
            <a:xfrm>
              <a:off x="0" y="-47625"/>
              <a:ext cx="2795660" cy="1297931"/>
            </a:xfrm>
            <a:prstGeom prst="rect">
              <a:avLst/>
            </a:prstGeom>
          </p:spPr>
          <p:txBody>
            <a:bodyPr lIns="50800" tIns="50800" rIns="50800" bIns="50800" rtlCol="0" anchor="ctr"/>
            <a:lstStyle/>
            <a:p>
              <a:pPr algn="ctr">
                <a:lnSpc>
                  <a:spcPts val="2659"/>
                </a:lnSpc>
              </a:pPr>
              <a:endParaRPr/>
            </a:p>
          </p:txBody>
        </p:sp>
      </p:grpSp>
      <p:sp>
        <p:nvSpPr>
          <p:cNvPr id="8" name="Freeform 8"/>
          <p:cNvSpPr/>
          <p:nvPr/>
        </p:nvSpPr>
        <p:spPr>
          <a:xfrm>
            <a:off x="14872719" y="8252388"/>
            <a:ext cx="3744491" cy="2437497"/>
          </a:xfrm>
          <a:custGeom>
            <a:avLst/>
            <a:gdLst/>
            <a:ahLst/>
            <a:cxnLst/>
            <a:rect l="l" t="t" r="r" b="b"/>
            <a:pathLst>
              <a:path w="3744491" h="2437497">
                <a:moveTo>
                  <a:pt x="0" y="0"/>
                </a:moveTo>
                <a:lnTo>
                  <a:pt x="3744491" y="0"/>
                </a:lnTo>
                <a:lnTo>
                  <a:pt x="3744491" y="2437496"/>
                </a:lnTo>
                <a:lnTo>
                  <a:pt x="0" y="243749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9" name="Freeform 9"/>
          <p:cNvSpPr/>
          <p:nvPr/>
        </p:nvSpPr>
        <p:spPr>
          <a:xfrm>
            <a:off x="4046164" y="8252388"/>
            <a:ext cx="3485940" cy="2581413"/>
          </a:xfrm>
          <a:custGeom>
            <a:avLst/>
            <a:gdLst/>
            <a:ahLst/>
            <a:cxnLst/>
            <a:rect l="l" t="t" r="r" b="b"/>
            <a:pathLst>
              <a:path w="3485940" h="2581413">
                <a:moveTo>
                  <a:pt x="0" y="0"/>
                </a:moveTo>
                <a:lnTo>
                  <a:pt x="3485940" y="0"/>
                </a:lnTo>
                <a:lnTo>
                  <a:pt x="3485940" y="2581413"/>
                </a:lnTo>
                <a:lnTo>
                  <a:pt x="0" y="258141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10" name="Freeform 10"/>
          <p:cNvSpPr/>
          <p:nvPr/>
        </p:nvSpPr>
        <p:spPr>
          <a:xfrm>
            <a:off x="1057275" y="7849231"/>
            <a:ext cx="4146702" cy="3114190"/>
          </a:xfrm>
          <a:custGeom>
            <a:avLst/>
            <a:gdLst/>
            <a:ahLst/>
            <a:cxnLst/>
            <a:rect l="l" t="t" r="r" b="b"/>
            <a:pathLst>
              <a:path w="4146702" h="3114190">
                <a:moveTo>
                  <a:pt x="0" y="0"/>
                </a:moveTo>
                <a:lnTo>
                  <a:pt x="4146702" y="0"/>
                </a:lnTo>
                <a:lnTo>
                  <a:pt x="4146702" y="3114190"/>
                </a:lnTo>
                <a:lnTo>
                  <a:pt x="0" y="31141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11" name="Freeform 11"/>
          <p:cNvSpPr/>
          <p:nvPr/>
        </p:nvSpPr>
        <p:spPr>
          <a:xfrm>
            <a:off x="11919821" y="8213665"/>
            <a:ext cx="3704561" cy="2620135"/>
          </a:xfrm>
          <a:custGeom>
            <a:avLst/>
            <a:gdLst/>
            <a:ahLst/>
            <a:cxnLst/>
            <a:rect l="l" t="t" r="r" b="b"/>
            <a:pathLst>
              <a:path w="3704561" h="2620135">
                <a:moveTo>
                  <a:pt x="0" y="0"/>
                </a:moveTo>
                <a:lnTo>
                  <a:pt x="3704562" y="0"/>
                </a:lnTo>
                <a:lnTo>
                  <a:pt x="3704562" y="2620136"/>
                </a:lnTo>
                <a:lnTo>
                  <a:pt x="0" y="2620136"/>
                </a:lnTo>
                <a:lnTo>
                  <a:pt x="0" y="0"/>
                </a:lnTo>
                <a:close/>
              </a:path>
            </a:pathLst>
          </a:custGeom>
          <a:blipFill>
            <a:blip r:embed="rId8">
              <a:extLst>
                <a:ext uri="{96DAC541-7B7A-43D3-8B79-37D633B846F1}">
                  <asvg:svgBlip xmlns:asvg="http://schemas.microsoft.com/office/drawing/2016/SVG/main" r:embed="rId9"/>
                </a:ext>
              </a:extLst>
            </a:blip>
            <a:stretch>
              <a:fillRect/>
            </a:stretch>
          </a:blipFill>
          <a:ln cap="sq">
            <a:noFill/>
            <a:prstDash val="solid"/>
            <a:miter/>
          </a:ln>
        </p:spPr>
        <p:txBody>
          <a:bodyPr/>
          <a:lstStyle/>
          <a:p>
            <a:endParaRPr lang="en-IN"/>
          </a:p>
        </p:txBody>
      </p:sp>
      <p:sp>
        <p:nvSpPr>
          <p:cNvPr id="12" name="Freeform 12"/>
          <p:cNvSpPr/>
          <p:nvPr/>
        </p:nvSpPr>
        <p:spPr>
          <a:xfrm rot="3030510" flipH="1">
            <a:off x="7379247" y="7097754"/>
            <a:ext cx="4909197" cy="4114800"/>
          </a:xfrm>
          <a:custGeom>
            <a:avLst/>
            <a:gdLst/>
            <a:ahLst/>
            <a:cxnLst/>
            <a:rect l="l" t="t" r="r" b="b"/>
            <a:pathLst>
              <a:path w="4909197" h="4114800">
                <a:moveTo>
                  <a:pt x="4909198" y="0"/>
                </a:moveTo>
                <a:lnTo>
                  <a:pt x="0" y="0"/>
                </a:lnTo>
                <a:lnTo>
                  <a:pt x="0" y="4114800"/>
                </a:lnTo>
                <a:lnTo>
                  <a:pt x="4909198" y="4114800"/>
                </a:lnTo>
                <a:lnTo>
                  <a:pt x="4909198"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IN"/>
          </a:p>
        </p:txBody>
      </p:sp>
      <p:sp>
        <p:nvSpPr>
          <p:cNvPr id="13" name="Freeform 13"/>
          <p:cNvSpPr/>
          <p:nvPr/>
        </p:nvSpPr>
        <p:spPr>
          <a:xfrm>
            <a:off x="7002683" y="7652169"/>
            <a:ext cx="2935938" cy="3212262"/>
          </a:xfrm>
          <a:custGeom>
            <a:avLst/>
            <a:gdLst/>
            <a:ahLst/>
            <a:cxnLst/>
            <a:rect l="l" t="t" r="r" b="b"/>
            <a:pathLst>
              <a:path w="2935938" h="3212262">
                <a:moveTo>
                  <a:pt x="0" y="0"/>
                </a:moveTo>
                <a:lnTo>
                  <a:pt x="2935938" y="0"/>
                </a:lnTo>
                <a:lnTo>
                  <a:pt x="2935938" y="3212262"/>
                </a:lnTo>
                <a:lnTo>
                  <a:pt x="0" y="3212262"/>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IN"/>
          </a:p>
        </p:txBody>
      </p:sp>
      <p:sp>
        <p:nvSpPr>
          <p:cNvPr id="14" name="Freeform 14"/>
          <p:cNvSpPr/>
          <p:nvPr/>
        </p:nvSpPr>
        <p:spPr>
          <a:xfrm>
            <a:off x="-618697" y="9007026"/>
            <a:ext cx="2359302" cy="1682859"/>
          </a:xfrm>
          <a:custGeom>
            <a:avLst/>
            <a:gdLst/>
            <a:ahLst/>
            <a:cxnLst/>
            <a:rect l="l" t="t" r="r" b="b"/>
            <a:pathLst>
              <a:path w="2359302" h="1682859">
                <a:moveTo>
                  <a:pt x="0" y="0"/>
                </a:moveTo>
                <a:lnTo>
                  <a:pt x="2359302" y="0"/>
                </a:lnTo>
                <a:lnTo>
                  <a:pt x="2359302" y="1682858"/>
                </a:lnTo>
                <a:lnTo>
                  <a:pt x="0" y="1682858"/>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IN"/>
          </a:p>
        </p:txBody>
      </p:sp>
      <p:sp>
        <p:nvSpPr>
          <p:cNvPr id="15" name="TextBox 15"/>
          <p:cNvSpPr txBox="1"/>
          <p:nvPr/>
        </p:nvSpPr>
        <p:spPr>
          <a:xfrm>
            <a:off x="1740605" y="1797698"/>
            <a:ext cx="14687852" cy="6442641"/>
          </a:xfrm>
          <a:prstGeom prst="rect">
            <a:avLst/>
          </a:prstGeom>
        </p:spPr>
        <p:txBody>
          <a:bodyPr lIns="0" tIns="0" rIns="0" bIns="0" rtlCol="0" anchor="t">
            <a:spAutoFit/>
          </a:bodyPr>
          <a:lstStyle/>
          <a:p>
            <a:pPr marL="720209" lvl="1" indent="-360104" algn="just">
              <a:lnSpc>
                <a:spcPts val="4670"/>
              </a:lnSpc>
              <a:buFont typeface="Arial"/>
              <a:buChar char="•"/>
            </a:pPr>
            <a:r>
              <a:rPr lang="en-US" sz="3335">
                <a:solidFill>
                  <a:srgbClr val="FFFFFF"/>
                </a:solidFill>
                <a:latin typeface="Glacial Indifference"/>
                <a:ea typeface="Glacial Indifference"/>
                <a:cs typeface="Glacial Indifference"/>
                <a:sym typeface="Glacial Indifference"/>
              </a:rPr>
              <a:t>📅 Most Movies Released:  2015 and 2016 recorded the highest number of movie releases.</a:t>
            </a:r>
          </a:p>
          <a:p>
            <a:pPr marL="720209" lvl="1" indent="-360104" algn="just">
              <a:lnSpc>
                <a:spcPts val="4670"/>
              </a:lnSpc>
              <a:buFont typeface="Arial"/>
              <a:buChar char="•"/>
            </a:pPr>
            <a:r>
              <a:rPr lang="en-US" sz="3335">
                <a:solidFill>
                  <a:srgbClr val="FFFFFF"/>
                </a:solidFill>
                <a:latin typeface="Glacial Indifference"/>
                <a:ea typeface="Glacial Indifference"/>
                <a:cs typeface="Glacial Indifference"/>
                <a:sym typeface="Glacial Indifference"/>
              </a:rPr>
              <a:t>💰 Highest Revenue Year: 2016 generated the highest total box office revenue.</a:t>
            </a:r>
          </a:p>
          <a:p>
            <a:pPr marL="720209" lvl="1" indent="-360104" algn="just">
              <a:lnSpc>
                <a:spcPts val="4670"/>
              </a:lnSpc>
              <a:buFont typeface="Arial"/>
              <a:buChar char="•"/>
            </a:pPr>
            <a:r>
              <a:rPr lang="en-US" sz="3335">
                <a:solidFill>
                  <a:srgbClr val="FFFFFF"/>
                </a:solidFill>
                <a:latin typeface="Glacial Indifference"/>
                <a:ea typeface="Glacial Indifference"/>
                <a:cs typeface="Glacial Indifference"/>
                <a:sym typeface="Glacial Indifference"/>
              </a:rPr>
              <a:t>⭐ Stable Ratings: Average IMDb ratings remained stable between 6.3 to 7.2 across most years.</a:t>
            </a:r>
          </a:p>
          <a:p>
            <a:pPr marL="720209" lvl="1" indent="-360104" algn="just">
              <a:lnSpc>
                <a:spcPts val="4670"/>
              </a:lnSpc>
              <a:buFont typeface="Arial"/>
              <a:buChar char="•"/>
            </a:pPr>
            <a:r>
              <a:rPr lang="en-US" sz="3335">
                <a:solidFill>
                  <a:srgbClr val="FFFFFF"/>
                </a:solidFill>
                <a:latin typeface="Glacial Indifference"/>
                <a:ea typeface="Glacial Indifference"/>
                <a:cs typeface="Glacial Indifference"/>
                <a:sym typeface="Glacial Indifference"/>
              </a:rPr>
              <a:t>🕒 Average Runtime: Consistent around 113 minutes, showing no major shift in movie length over time.</a:t>
            </a:r>
          </a:p>
          <a:p>
            <a:pPr marL="720209" lvl="1" indent="-360104" algn="just">
              <a:lnSpc>
                <a:spcPts val="4670"/>
              </a:lnSpc>
              <a:buFont typeface="Arial"/>
              <a:buChar char="•"/>
            </a:pPr>
            <a:r>
              <a:rPr lang="en-US" sz="3335">
                <a:solidFill>
                  <a:srgbClr val="FFFFFF"/>
                </a:solidFill>
                <a:latin typeface="Glacial Indifference"/>
                <a:ea typeface="Glacial Indifference"/>
                <a:cs typeface="Glacial Indifference"/>
                <a:sym typeface="Glacial Indifference"/>
              </a:rPr>
              <a:t>🗳️ Votes per Movie: Audience engagement varied, with a few peak years showing higher vote counts.</a:t>
            </a:r>
          </a:p>
          <a:p>
            <a:pPr algn="just">
              <a:lnSpc>
                <a:spcPts val="4670"/>
              </a:lnSpc>
            </a:pPr>
            <a:endParaRPr lang="en-US" sz="3335">
              <a:solidFill>
                <a:srgbClr val="FFFFFF"/>
              </a:solidFill>
              <a:latin typeface="Glacial Indifference"/>
              <a:ea typeface="Glacial Indifference"/>
              <a:cs typeface="Glacial Indifference"/>
              <a:sym typeface="Glacial Indifference"/>
            </a:endParaRPr>
          </a:p>
        </p:txBody>
      </p:sp>
      <p:sp>
        <p:nvSpPr>
          <p:cNvPr id="16" name="TextBox 16"/>
          <p:cNvSpPr txBox="1"/>
          <p:nvPr/>
        </p:nvSpPr>
        <p:spPr>
          <a:xfrm>
            <a:off x="3556072" y="341193"/>
            <a:ext cx="11316647" cy="942443"/>
          </a:xfrm>
          <a:prstGeom prst="rect">
            <a:avLst/>
          </a:prstGeom>
        </p:spPr>
        <p:txBody>
          <a:bodyPr lIns="0" tIns="0" rIns="0" bIns="0" rtlCol="0" anchor="t">
            <a:spAutoFit/>
          </a:bodyPr>
          <a:lstStyle/>
          <a:p>
            <a:pPr algn="ctr">
              <a:lnSpc>
                <a:spcPts val="7653"/>
              </a:lnSpc>
            </a:pPr>
            <a:r>
              <a:rPr lang="en-US" sz="5466">
                <a:solidFill>
                  <a:srgbClr val="FDF6F6"/>
                </a:solidFill>
                <a:latin typeface="Special Elite"/>
                <a:ea typeface="Special Elite"/>
                <a:cs typeface="Special Elite"/>
                <a:sym typeface="Special Elite"/>
              </a:rPr>
              <a:t>Movie Trends Over the Years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92637"/>
        </a:solidFill>
        <a:effectLst/>
      </p:bgPr>
    </p:bg>
    <p:spTree>
      <p:nvGrpSpPr>
        <p:cNvPr id="1" name=""/>
        <p:cNvGrpSpPr/>
        <p:nvPr/>
      </p:nvGrpSpPr>
      <p:grpSpPr>
        <a:xfrm>
          <a:off x="0" y="0"/>
          <a:ext cx="0" cy="0"/>
          <a:chOff x="0" y="0"/>
          <a:chExt cx="0" cy="0"/>
        </a:xfrm>
      </p:grpSpPr>
      <p:grpSp>
        <p:nvGrpSpPr>
          <p:cNvPr id="2" name="Group 2"/>
          <p:cNvGrpSpPr/>
          <p:nvPr/>
        </p:nvGrpSpPr>
        <p:grpSpPr>
          <a:xfrm>
            <a:off x="837526" y="815921"/>
            <a:ext cx="16612948" cy="8655158"/>
            <a:chOff x="0" y="0"/>
            <a:chExt cx="4375427" cy="2279548"/>
          </a:xfrm>
        </p:grpSpPr>
        <p:sp>
          <p:nvSpPr>
            <p:cNvPr id="3" name="Freeform 3"/>
            <p:cNvSpPr/>
            <p:nvPr/>
          </p:nvSpPr>
          <p:spPr>
            <a:xfrm>
              <a:off x="0" y="0"/>
              <a:ext cx="4375427" cy="2279548"/>
            </a:xfrm>
            <a:custGeom>
              <a:avLst/>
              <a:gdLst/>
              <a:ahLst/>
              <a:cxnLst/>
              <a:rect l="l" t="t" r="r" b="b"/>
              <a:pathLst>
                <a:path w="4375427" h="2279548">
                  <a:moveTo>
                    <a:pt x="0" y="0"/>
                  </a:moveTo>
                  <a:lnTo>
                    <a:pt x="4375427" y="0"/>
                  </a:lnTo>
                  <a:lnTo>
                    <a:pt x="4375427" y="2279548"/>
                  </a:lnTo>
                  <a:lnTo>
                    <a:pt x="0" y="2279548"/>
                  </a:lnTo>
                  <a:close/>
                </a:path>
              </a:pathLst>
            </a:custGeom>
            <a:solidFill>
              <a:srgbClr val="000000">
                <a:alpha val="0"/>
              </a:srgbClr>
            </a:solidFill>
            <a:ln w="38100" cap="sq">
              <a:solidFill>
                <a:srgbClr val="000000"/>
              </a:solidFill>
              <a:prstDash val="solid"/>
              <a:miter/>
            </a:ln>
          </p:spPr>
          <p:txBody>
            <a:bodyPr/>
            <a:lstStyle/>
            <a:p>
              <a:endParaRPr lang="en-IN"/>
            </a:p>
          </p:txBody>
        </p:sp>
        <p:sp>
          <p:nvSpPr>
            <p:cNvPr id="4" name="TextBox 4"/>
            <p:cNvSpPr txBox="1"/>
            <p:nvPr/>
          </p:nvSpPr>
          <p:spPr>
            <a:xfrm>
              <a:off x="0" y="-47625"/>
              <a:ext cx="4375427" cy="2327173"/>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4037985" y="187842"/>
            <a:ext cx="10614772" cy="4747255"/>
            <a:chOff x="0" y="0"/>
            <a:chExt cx="2795660" cy="1250306"/>
          </a:xfrm>
        </p:grpSpPr>
        <p:sp>
          <p:nvSpPr>
            <p:cNvPr id="6" name="Freeform 6"/>
            <p:cNvSpPr/>
            <p:nvPr/>
          </p:nvSpPr>
          <p:spPr>
            <a:xfrm>
              <a:off x="0" y="0"/>
              <a:ext cx="2795660" cy="1250306"/>
            </a:xfrm>
            <a:custGeom>
              <a:avLst/>
              <a:gdLst/>
              <a:ahLst/>
              <a:cxnLst/>
              <a:rect l="l" t="t" r="r" b="b"/>
              <a:pathLst>
                <a:path w="2795660" h="1250306">
                  <a:moveTo>
                    <a:pt x="0" y="0"/>
                  </a:moveTo>
                  <a:lnTo>
                    <a:pt x="2795660" y="0"/>
                  </a:lnTo>
                  <a:lnTo>
                    <a:pt x="2795660" y="1250306"/>
                  </a:lnTo>
                  <a:lnTo>
                    <a:pt x="0" y="1250306"/>
                  </a:lnTo>
                  <a:close/>
                </a:path>
              </a:pathLst>
            </a:custGeom>
            <a:solidFill>
              <a:srgbClr val="192637"/>
            </a:solidFill>
            <a:ln cap="sq">
              <a:noFill/>
              <a:prstDash val="solid"/>
              <a:miter/>
            </a:ln>
          </p:spPr>
          <p:txBody>
            <a:bodyPr/>
            <a:lstStyle/>
            <a:p>
              <a:endParaRPr lang="en-IN"/>
            </a:p>
          </p:txBody>
        </p:sp>
        <p:sp>
          <p:nvSpPr>
            <p:cNvPr id="7" name="TextBox 7"/>
            <p:cNvSpPr txBox="1"/>
            <p:nvPr/>
          </p:nvSpPr>
          <p:spPr>
            <a:xfrm>
              <a:off x="0" y="-47625"/>
              <a:ext cx="2795660" cy="1297931"/>
            </a:xfrm>
            <a:prstGeom prst="rect">
              <a:avLst/>
            </a:prstGeom>
          </p:spPr>
          <p:txBody>
            <a:bodyPr lIns="50800" tIns="50800" rIns="50800" bIns="50800" rtlCol="0" anchor="ctr"/>
            <a:lstStyle/>
            <a:p>
              <a:pPr algn="ctr">
                <a:lnSpc>
                  <a:spcPts val="2659"/>
                </a:lnSpc>
              </a:pPr>
              <a:endParaRPr/>
            </a:p>
          </p:txBody>
        </p:sp>
      </p:grpSp>
      <p:sp>
        <p:nvSpPr>
          <p:cNvPr id="8" name="Freeform 8"/>
          <p:cNvSpPr/>
          <p:nvPr/>
        </p:nvSpPr>
        <p:spPr>
          <a:xfrm>
            <a:off x="14872719" y="8252388"/>
            <a:ext cx="3744491" cy="2437497"/>
          </a:xfrm>
          <a:custGeom>
            <a:avLst/>
            <a:gdLst/>
            <a:ahLst/>
            <a:cxnLst/>
            <a:rect l="l" t="t" r="r" b="b"/>
            <a:pathLst>
              <a:path w="3744491" h="2437497">
                <a:moveTo>
                  <a:pt x="0" y="0"/>
                </a:moveTo>
                <a:lnTo>
                  <a:pt x="3744491" y="0"/>
                </a:lnTo>
                <a:lnTo>
                  <a:pt x="3744491" y="2437496"/>
                </a:lnTo>
                <a:lnTo>
                  <a:pt x="0" y="243749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9" name="Freeform 9"/>
          <p:cNvSpPr/>
          <p:nvPr/>
        </p:nvSpPr>
        <p:spPr>
          <a:xfrm>
            <a:off x="4046164" y="8252388"/>
            <a:ext cx="3485940" cy="2581413"/>
          </a:xfrm>
          <a:custGeom>
            <a:avLst/>
            <a:gdLst/>
            <a:ahLst/>
            <a:cxnLst/>
            <a:rect l="l" t="t" r="r" b="b"/>
            <a:pathLst>
              <a:path w="3485940" h="2581413">
                <a:moveTo>
                  <a:pt x="0" y="0"/>
                </a:moveTo>
                <a:lnTo>
                  <a:pt x="3485940" y="0"/>
                </a:lnTo>
                <a:lnTo>
                  <a:pt x="3485940" y="2581413"/>
                </a:lnTo>
                <a:lnTo>
                  <a:pt x="0" y="258141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10" name="Freeform 10"/>
          <p:cNvSpPr/>
          <p:nvPr/>
        </p:nvSpPr>
        <p:spPr>
          <a:xfrm>
            <a:off x="1057275" y="7849231"/>
            <a:ext cx="4146702" cy="3114190"/>
          </a:xfrm>
          <a:custGeom>
            <a:avLst/>
            <a:gdLst/>
            <a:ahLst/>
            <a:cxnLst/>
            <a:rect l="l" t="t" r="r" b="b"/>
            <a:pathLst>
              <a:path w="4146702" h="3114190">
                <a:moveTo>
                  <a:pt x="0" y="0"/>
                </a:moveTo>
                <a:lnTo>
                  <a:pt x="4146702" y="0"/>
                </a:lnTo>
                <a:lnTo>
                  <a:pt x="4146702" y="3114190"/>
                </a:lnTo>
                <a:lnTo>
                  <a:pt x="0" y="31141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11" name="Freeform 11"/>
          <p:cNvSpPr/>
          <p:nvPr/>
        </p:nvSpPr>
        <p:spPr>
          <a:xfrm>
            <a:off x="11919821" y="8213665"/>
            <a:ext cx="3704561" cy="2620135"/>
          </a:xfrm>
          <a:custGeom>
            <a:avLst/>
            <a:gdLst/>
            <a:ahLst/>
            <a:cxnLst/>
            <a:rect l="l" t="t" r="r" b="b"/>
            <a:pathLst>
              <a:path w="3704561" h="2620135">
                <a:moveTo>
                  <a:pt x="0" y="0"/>
                </a:moveTo>
                <a:lnTo>
                  <a:pt x="3704562" y="0"/>
                </a:lnTo>
                <a:lnTo>
                  <a:pt x="3704562" y="2620136"/>
                </a:lnTo>
                <a:lnTo>
                  <a:pt x="0" y="2620136"/>
                </a:lnTo>
                <a:lnTo>
                  <a:pt x="0" y="0"/>
                </a:lnTo>
                <a:close/>
              </a:path>
            </a:pathLst>
          </a:custGeom>
          <a:blipFill>
            <a:blip r:embed="rId8">
              <a:extLst>
                <a:ext uri="{96DAC541-7B7A-43D3-8B79-37D633B846F1}">
                  <asvg:svgBlip xmlns:asvg="http://schemas.microsoft.com/office/drawing/2016/SVG/main" r:embed="rId9"/>
                </a:ext>
              </a:extLst>
            </a:blip>
            <a:stretch>
              <a:fillRect/>
            </a:stretch>
          </a:blipFill>
          <a:ln cap="sq">
            <a:noFill/>
            <a:prstDash val="solid"/>
            <a:miter/>
          </a:ln>
        </p:spPr>
        <p:txBody>
          <a:bodyPr/>
          <a:lstStyle/>
          <a:p>
            <a:endParaRPr lang="en-IN"/>
          </a:p>
        </p:txBody>
      </p:sp>
      <p:sp>
        <p:nvSpPr>
          <p:cNvPr id="12" name="Freeform 12"/>
          <p:cNvSpPr/>
          <p:nvPr/>
        </p:nvSpPr>
        <p:spPr>
          <a:xfrm rot="3030510" flipH="1">
            <a:off x="7379247" y="7097754"/>
            <a:ext cx="4909197" cy="4114800"/>
          </a:xfrm>
          <a:custGeom>
            <a:avLst/>
            <a:gdLst/>
            <a:ahLst/>
            <a:cxnLst/>
            <a:rect l="l" t="t" r="r" b="b"/>
            <a:pathLst>
              <a:path w="4909197" h="4114800">
                <a:moveTo>
                  <a:pt x="4909198" y="0"/>
                </a:moveTo>
                <a:lnTo>
                  <a:pt x="0" y="0"/>
                </a:lnTo>
                <a:lnTo>
                  <a:pt x="0" y="4114800"/>
                </a:lnTo>
                <a:lnTo>
                  <a:pt x="4909198" y="4114800"/>
                </a:lnTo>
                <a:lnTo>
                  <a:pt x="4909198"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IN"/>
          </a:p>
        </p:txBody>
      </p:sp>
      <p:sp>
        <p:nvSpPr>
          <p:cNvPr id="13" name="Freeform 13"/>
          <p:cNvSpPr/>
          <p:nvPr/>
        </p:nvSpPr>
        <p:spPr>
          <a:xfrm>
            <a:off x="7002683" y="7652169"/>
            <a:ext cx="2935938" cy="3212262"/>
          </a:xfrm>
          <a:custGeom>
            <a:avLst/>
            <a:gdLst/>
            <a:ahLst/>
            <a:cxnLst/>
            <a:rect l="l" t="t" r="r" b="b"/>
            <a:pathLst>
              <a:path w="2935938" h="3212262">
                <a:moveTo>
                  <a:pt x="0" y="0"/>
                </a:moveTo>
                <a:lnTo>
                  <a:pt x="2935938" y="0"/>
                </a:lnTo>
                <a:lnTo>
                  <a:pt x="2935938" y="3212262"/>
                </a:lnTo>
                <a:lnTo>
                  <a:pt x="0" y="3212262"/>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IN"/>
          </a:p>
        </p:txBody>
      </p:sp>
      <p:sp>
        <p:nvSpPr>
          <p:cNvPr id="14" name="Freeform 14"/>
          <p:cNvSpPr/>
          <p:nvPr/>
        </p:nvSpPr>
        <p:spPr>
          <a:xfrm>
            <a:off x="-618697" y="9007026"/>
            <a:ext cx="2359302" cy="1682859"/>
          </a:xfrm>
          <a:custGeom>
            <a:avLst/>
            <a:gdLst/>
            <a:ahLst/>
            <a:cxnLst/>
            <a:rect l="l" t="t" r="r" b="b"/>
            <a:pathLst>
              <a:path w="2359302" h="1682859">
                <a:moveTo>
                  <a:pt x="0" y="0"/>
                </a:moveTo>
                <a:lnTo>
                  <a:pt x="2359302" y="0"/>
                </a:lnTo>
                <a:lnTo>
                  <a:pt x="2359302" y="1682858"/>
                </a:lnTo>
                <a:lnTo>
                  <a:pt x="0" y="1682858"/>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IN"/>
          </a:p>
        </p:txBody>
      </p:sp>
      <p:sp>
        <p:nvSpPr>
          <p:cNvPr id="15" name="TextBox 15"/>
          <p:cNvSpPr txBox="1"/>
          <p:nvPr/>
        </p:nvSpPr>
        <p:spPr>
          <a:xfrm>
            <a:off x="3286554" y="345995"/>
            <a:ext cx="12229049" cy="1018737"/>
          </a:xfrm>
          <a:prstGeom prst="rect">
            <a:avLst/>
          </a:prstGeom>
        </p:spPr>
        <p:txBody>
          <a:bodyPr lIns="0" tIns="0" rIns="0" bIns="0" rtlCol="0" anchor="t">
            <a:spAutoFit/>
          </a:bodyPr>
          <a:lstStyle/>
          <a:p>
            <a:pPr algn="ctr">
              <a:lnSpc>
                <a:spcPts val="8270"/>
              </a:lnSpc>
            </a:pPr>
            <a:r>
              <a:rPr lang="en-US" sz="5907">
                <a:solidFill>
                  <a:srgbClr val="FDF6F6"/>
                </a:solidFill>
                <a:latin typeface="Special Elite"/>
                <a:ea typeface="Special Elite"/>
                <a:cs typeface="Special Elite"/>
                <a:sym typeface="Special Elite"/>
              </a:rPr>
              <a:t>Genre &amp; Rating Analysis</a:t>
            </a:r>
          </a:p>
        </p:txBody>
      </p:sp>
      <p:sp>
        <p:nvSpPr>
          <p:cNvPr id="16" name="TextBox 16"/>
          <p:cNvSpPr txBox="1"/>
          <p:nvPr/>
        </p:nvSpPr>
        <p:spPr>
          <a:xfrm>
            <a:off x="1109978" y="2083374"/>
            <a:ext cx="15819236" cy="4684844"/>
          </a:xfrm>
          <a:prstGeom prst="rect">
            <a:avLst/>
          </a:prstGeom>
        </p:spPr>
        <p:txBody>
          <a:bodyPr lIns="0" tIns="0" rIns="0" bIns="0" rtlCol="0" anchor="t">
            <a:spAutoFit/>
          </a:bodyPr>
          <a:lstStyle/>
          <a:p>
            <a:pPr marL="720866" lvl="1" indent="-360433" algn="just">
              <a:lnSpc>
                <a:spcPts val="4674"/>
              </a:lnSpc>
              <a:buFont typeface="Arial"/>
              <a:buChar char="•"/>
            </a:pPr>
            <a:r>
              <a:rPr lang="en-US" sz="3338">
                <a:solidFill>
                  <a:srgbClr val="FFFFFF"/>
                </a:solidFill>
                <a:latin typeface="Glacial Indifference"/>
                <a:ea typeface="Glacial Indifference"/>
                <a:cs typeface="Glacial Indifference"/>
                <a:sym typeface="Glacial Indifference"/>
              </a:rPr>
              <a:t>🎭 Most Common Genre: Drama dominates with 20% of total movies.</a:t>
            </a:r>
          </a:p>
          <a:p>
            <a:pPr algn="just">
              <a:lnSpc>
                <a:spcPts val="4674"/>
              </a:lnSpc>
            </a:pPr>
            <a:endParaRPr lang="en-US" sz="3338">
              <a:solidFill>
                <a:srgbClr val="FFFFFF"/>
              </a:solidFill>
              <a:latin typeface="Glacial Indifference"/>
              <a:ea typeface="Glacial Indifference"/>
              <a:cs typeface="Glacial Indifference"/>
              <a:sym typeface="Glacial Indifference"/>
            </a:endParaRPr>
          </a:p>
          <a:p>
            <a:pPr marL="720866" lvl="1" indent="-360433" algn="just">
              <a:lnSpc>
                <a:spcPts val="4674"/>
              </a:lnSpc>
              <a:buFont typeface="Arial"/>
              <a:buChar char="•"/>
            </a:pPr>
            <a:r>
              <a:rPr lang="en-US" sz="3338">
                <a:solidFill>
                  <a:srgbClr val="FFFFFF"/>
                </a:solidFill>
                <a:latin typeface="Glacial Indifference"/>
                <a:ea typeface="Glacial Indifference"/>
                <a:cs typeface="Glacial Indifference"/>
                <a:sym typeface="Glacial Indifference"/>
              </a:rPr>
              <a:t>🎥 Other Popular Genres: Action, Comedy, and Adventure are frequently represented.</a:t>
            </a:r>
          </a:p>
          <a:p>
            <a:pPr algn="just">
              <a:lnSpc>
                <a:spcPts val="4674"/>
              </a:lnSpc>
            </a:pPr>
            <a:endParaRPr lang="en-US" sz="3338">
              <a:solidFill>
                <a:srgbClr val="FFFFFF"/>
              </a:solidFill>
              <a:latin typeface="Glacial Indifference"/>
              <a:ea typeface="Glacial Indifference"/>
              <a:cs typeface="Glacial Indifference"/>
              <a:sym typeface="Glacial Indifference"/>
            </a:endParaRPr>
          </a:p>
          <a:p>
            <a:pPr marL="720866" lvl="1" indent="-360433" algn="just">
              <a:lnSpc>
                <a:spcPts val="4674"/>
              </a:lnSpc>
              <a:buFont typeface="Arial"/>
              <a:buChar char="•"/>
            </a:pPr>
            <a:r>
              <a:rPr lang="en-US" sz="3338">
                <a:solidFill>
                  <a:srgbClr val="FFFFFF"/>
                </a:solidFill>
                <a:latin typeface="Glacial Indifference"/>
                <a:ea typeface="Glacial Indifference"/>
                <a:cs typeface="Glacial Indifference"/>
                <a:sym typeface="Glacial Indifference"/>
              </a:rPr>
              <a:t>💰 Revenue Distribution: Action and Adventure genres typically contribute the most to total revenue.</a:t>
            </a:r>
          </a:p>
          <a:p>
            <a:pPr algn="just">
              <a:lnSpc>
                <a:spcPts val="4674"/>
              </a:lnSpc>
            </a:pPr>
            <a:endParaRPr lang="en-US" sz="3338">
              <a:solidFill>
                <a:srgbClr val="FFFFFF"/>
              </a:solidFill>
              <a:latin typeface="Glacial Indifference"/>
              <a:ea typeface="Glacial Indifference"/>
              <a:cs typeface="Glacial Indifference"/>
              <a:sym typeface="Glacial Indifference"/>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92637"/>
        </a:solidFill>
        <a:effectLst/>
      </p:bgPr>
    </p:bg>
    <p:spTree>
      <p:nvGrpSpPr>
        <p:cNvPr id="1" name=""/>
        <p:cNvGrpSpPr/>
        <p:nvPr/>
      </p:nvGrpSpPr>
      <p:grpSpPr>
        <a:xfrm>
          <a:off x="0" y="0"/>
          <a:ext cx="0" cy="0"/>
          <a:chOff x="0" y="0"/>
          <a:chExt cx="0" cy="0"/>
        </a:xfrm>
      </p:grpSpPr>
      <p:grpSp>
        <p:nvGrpSpPr>
          <p:cNvPr id="2" name="Group 2"/>
          <p:cNvGrpSpPr/>
          <p:nvPr/>
        </p:nvGrpSpPr>
        <p:grpSpPr>
          <a:xfrm>
            <a:off x="837526" y="751169"/>
            <a:ext cx="16612948" cy="8655158"/>
            <a:chOff x="0" y="0"/>
            <a:chExt cx="4375427" cy="2279548"/>
          </a:xfrm>
        </p:grpSpPr>
        <p:sp>
          <p:nvSpPr>
            <p:cNvPr id="3" name="Freeform 3"/>
            <p:cNvSpPr/>
            <p:nvPr/>
          </p:nvSpPr>
          <p:spPr>
            <a:xfrm>
              <a:off x="0" y="0"/>
              <a:ext cx="4375427" cy="2279548"/>
            </a:xfrm>
            <a:custGeom>
              <a:avLst/>
              <a:gdLst/>
              <a:ahLst/>
              <a:cxnLst/>
              <a:rect l="l" t="t" r="r" b="b"/>
              <a:pathLst>
                <a:path w="4375427" h="2279548">
                  <a:moveTo>
                    <a:pt x="0" y="0"/>
                  </a:moveTo>
                  <a:lnTo>
                    <a:pt x="4375427" y="0"/>
                  </a:lnTo>
                  <a:lnTo>
                    <a:pt x="4375427" y="2279548"/>
                  </a:lnTo>
                  <a:lnTo>
                    <a:pt x="0" y="2279548"/>
                  </a:lnTo>
                  <a:close/>
                </a:path>
              </a:pathLst>
            </a:custGeom>
            <a:solidFill>
              <a:srgbClr val="000000">
                <a:alpha val="0"/>
              </a:srgbClr>
            </a:solidFill>
            <a:ln w="38100" cap="sq">
              <a:solidFill>
                <a:srgbClr val="000000"/>
              </a:solidFill>
              <a:prstDash val="solid"/>
              <a:miter/>
            </a:ln>
          </p:spPr>
          <p:txBody>
            <a:bodyPr/>
            <a:lstStyle/>
            <a:p>
              <a:endParaRPr lang="en-IN"/>
            </a:p>
          </p:txBody>
        </p:sp>
        <p:sp>
          <p:nvSpPr>
            <p:cNvPr id="4" name="TextBox 4"/>
            <p:cNvSpPr txBox="1"/>
            <p:nvPr/>
          </p:nvSpPr>
          <p:spPr>
            <a:xfrm>
              <a:off x="0" y="-47625"/>
              <a:ext cx="4375427" cy="2327173"/>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3933613" y="150457"/>
            <a:ext cx="10614772" cy="4747255"/>
            <a:chOff x="0" y="0"/>
            <a:chExt cx="2795660" cy="1250306"/>
          </a:xfrm>
        </p:grpSpPr>
        <p:sp>
          <p:nvSpPr>
            <p:cNvPr id="6" name="Freeform 6"/>
            <p:cNvSpPr/>
            <p:nvPr/>
          </p:nvSpPr>
          <p:spPr>
            <a:xfrm>
              <a:off x="0" y="0"/>
              <a:ext cx="2795660" cy="1250306"/>
            </a:xfrm>
            <a:custGeom>
              <a:avLst/>
              <a:gdLst/>
              <a:ahLst/>
              <a:cxnLst/>
              <a:rect l="l" t="t" r="r" b="b"/>
              <a:pathLst>
                <a:path w="2795660" h="1250306">
                  <a:moveTo>
                    <a:pt x="0" y="0"/>
                  </a:moveTo>
                  <a:lnTo>
                    <a:pt x="2795660" y="0"/>
                  </a:lnTo>
                  <a:lnTo>
                    <a:pt x="2795660" y="1250306"/>
                  </a:lnTo>
                  <a:lnTo>
                    <a:pt x="0" y="1250306"/>
                  </a:lnTo>
                  <a:close/>
                </a:path>
              </a:pathLst>
            </a:custGeom>
            <a:solidFill>
              <a:srgbClr val="192637"/>
            </a:solidFill>
            <a:ln cap="sq">
              <a:noFill/>
              <a:prstDash val="solid"/>
              <a:miter/>
            </a:ln>
          </p:spPr>
          <p:txBody>
            <a:bodyPr/>
            <a:lstStyle/>
            <a:p>
              <a:endParaRPr lang="en-IN"/>
            </a:p>
          </p:txBody>
        </p:sp>
        <p:sp>
          <p:nvSpPr>
            <p:cNvPr id="7" name="TextBox 7"/>
            <p:cNvSpPr txBox="1"/>
            <p:nvPr/>
          </p:nvSpPr>
          <p:spPr>
            <a:xfrm>
              <a:off x="0" y="-47625"/>
              <a:ext cx="2795660" cy="1297931"/>
            </a:xfrm>
            <a:prstGeom prst="rect">
              <a:avLst/>
            </a:prstGeom>
          </p:spPr>
          <p:txBody>
            <a:bodyPr lIns="50800" tIns="50800" rIns="50800" bIns="50800" rtlCol="0" anchor="ctr"/>
            <a:lstStyle/>
            <a:p>
              <a:pPr algn="ctr">
                <a:lnSpc>
                  <a:spcPts val="2659"/>
                </a:lnSpc>
              </a:pPr>
              <a:endParaRPr/>
            </a:p>
          </p:txBody>
        </p:sp>
      </p:grpSp>
      <p:sp>
        <p:nvSpPr>
          <p:cNvPr id="8" name="Freeform 8"/>
          <p:cNvSpPr/>
          <p:nvPr/>
        </p:nvSpPr>
        <p:spPr>
          <a:xfrm>
            <a:off x="14872719" y="8252388"/>
            <a:ext cx="3744491" cy="2437497"/>
          </a:xfrm>
          <a:custGeom>
            <a:avLst/>
            <a:gdLst/>
            <a:ahLst/>
            <a:cxnLst/>
            <a:rect l="l" t="t" r="r" b="b"/>
            <a:pathLst>
              <a:path w="3744491" h="2437497">
                <a:moveTo>
                  <a:pt x="0" y="0"/>
                </a:moveTo>
                <a:lnTo>
                  <a:pt x="3744491" y="0"/>
                </a:lnTo>
                <a:lnTo>
                  <a:pt x="3744491" y="2437496"/>
                </a:lnTo>
                <a:lnTo>
                  <a:pt x="0" y="243749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9" name="Freeform 9"/>
          <p:cNvSpPr/>
          <p:nvPr/>
        </p:nvSpPr>
        <p:spPr>
          <a:xfrm>
            <a:off x="4046164" y="8252388"/>
            <a:ext cx="3485940" cy="2581413"/>
          </a:xfrm>
          <a:custGeom>
            <a:avLst/>
            <a:gdLst/>
            <a:ahLst/>
            <a:cxnLst/>
            <a:rect l="l" t="t" r="r" b="b"/>
            <a:pathLst>
              <a:path w="3485940" h="2581413">
                <a:moveTo>
                  <a:pt x="0" y="0"/>
                </a:moveTo>
                <a:lnTo>
                  <a:pt x="3485940" y="0"/>
                </a:lnTo>
                <a:lnTo>
                  <a:pt x="3485940" y="2581413"/>
                </a:lnTo>
                <a:lnTo>
                  <a:pt x="0" y="258141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10" name="Freeform 10"/>
          <p:cNvSpPr/>
          <p:nvPr/>
        </p:nvSpPr>
        <p:spPr>
          <a:xfrm>
            <a:off x="1057275" y="7849231"/>
            <a:ext cx="4146702" cy="3114190"/>
          </a:xfrm>
          <a:custGeom>
            <a:avLst/>
            <a:gdLst/>
            <a:ahLst/>
            <a:cxnLst/>
            <a:rect l="l" t="t" r="r" b="b"/>
            <a:pathLst>
              <a:path w="4146702" h="3114190">
                <a:moveTo>
                  <a:pt x="0" y="0"/>
                </a:moveTo>
                <a:lnTo>
                  <a:pt x="4146702" y="0"/>
                </a:lnTo>
                <a:lnTo>
                  <a:pt x="4146702" y="3114190"/>
                </a:lnTo>
                <a:lnTo>
                  <a:pt x="0" y="31141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11" name="Freeform 11"/>
          <p:cNvSpPr/>
          <p:nvPr/>
        </p:nvSpPr>
        <p:spPr>
          <a:xfrm>
            <a:off x="11919821" y="8213665"/>
            <a:ext cx="3704561" cy="2620135"/>
          </a:xfrm>
          <a:custGeom>
            <a:avLst/>
            <a:gdLst/>
            <a:ahLst/>
            <a:cxnLst/>
            <a:rect l="l" t="t" r="r" b="b"/>
            <a:pathLst>
              <a:path w="3704561" h="2620135">
                <a:moveTo>
                  <a:pt x="0" y="0"/>
                </a:moveTo>
                <a:lnTo>
                  <a:pt x="3704562" y="0"/>
                </a:lnTo>
                <a:lnTo>
                  <a:pt x="3704562" y="2620136"/>
                </a:lnTo>
                <a:lnTo>
                  <a:pt x="0" y="2620136"/>
                </a:lnTo>
                <a:lnTo>
                  <a:pt x="0" y="0"/>
                </a:lnTo>
                <a:close/>
              </a:path>
            </a:pathLst>
          </a:custGeom>
          <a:blipFill>
            <a:blip r:embed="rId8">
              <a:extLst>
                <a:ext uri="{96DAC541-7B7A-43D3-8B79-37D633B846F1}">
                  <asvg:svgBlip xmlns:asvg="http://schemas.microsoft.com/office/drawing/2016/SVG/main" r:embed="rId9"/>
                </a:ext>
              </a:extLst>
            </a:blip>
            <a:stretch>
              <a:fillRect/>
            </a:stretch>
          </a:blipFill>
          <a:ln cap="sq">
            <a:noFill/>
            <a:prstDash val="solid"/>
            <a:miter/>
          </a:ln>
        </p:spPr>
        <p:txBody>
          <a:bodyPr/>
          <a:lstStyle/>
          <a:p>
            <a:endParaRPr lang="en-IN"/>
          </a:p>
        </p:txBody>
      </p:sp>
      <p:sp>
        <p:nvSpPr>
          <p:cNvPr id="12" name="Freeform 12"/>
          <p:cNvSpPr/>
          <p:nvPr/>
        </p:nvSpPr>
        <p:spPr>
          <a:xfrm rot="3030510" flipH="1">
            <a:off x="7379247" y="7097754"/>
            <a:ext cx="4909197" cy="4114800"/>
          </a:xfrm>
          <a:custGeom>
            <a:avLst/>
            <a:gdLst/>
            <a:ahLst/>
            <a:cxnLst/>
            <a:rect l="l" t="t" r="r" b="b"/>
            <a:pathLst>
              <a:path w="4909197" h="4114800">
                <a:moveTo>
                  <a:pt x="4909198" y="0"/>
                </a:moveTo>
                <a:lnTo>
                  <a:pt x="0" y="0"/>
                </a:lnTo>
                <a:lnTo>
                  <a:pt x="0" y="4114800"/>
                </a:lnTo>
                <a:lnTo>
                  <a:pt x="4909198" y="4114800"/>
                </a:lnTo>
                <a:lnTo>
                  <a:pt x="4909198"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IN"/>
          </a:p>
        </p:txBody>
      </p:sp>
      <p:sp>
        <p:nvSpPr>
          <p:cNvPr id="13" name="Freeform 13"/>
          <p:cNvSpPr/>
          <p:nvPr/>
        </p:nvSpPr>
        <p:spPr>
          <a:xfrm>
            <a:off x="7002683" y="7652169"/>
            <a:ext cx="2935938" cy="3212262"/>
          </a:xfrm>
          <a:custGeom>
            <a:avLst/>
            <a:gdLst/>
            <a:ahLst/>
            <a:cxnLst/>
            <a:rect l="l" t="t" r="r" b="b"/>
            <a:pathLst>
              <a:path w="2935938" h="3212262">
                <a:moveTo>
                  <a:pt x="0" y="0"/>
                </a:moveTo>
                <a:lnTo>
                  <a:pt x="2935938" y="0"/>
                </a:lnTo>
                <a:lnTo>
                  <a:pt x="2935938" y="3212262"/>
                </a:lnTo>
                <a:lnTo>
                  <a:pt x="0" y="3212262"/>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IN"/>
          </a:p>
        </p:txBody>
      </p:sp>
      <p:sp>
        <p:nvSpPr>
          <p:cNvPr id="14" name="Freeform 14"/>
          <p:cNvSpPr/>
          <p:nvPr/>
        </p:nvSpPr>
        <p:spPr>
          <a:xfrm>
            <a:off x="-618697" y="9007026"/>
            <a:ext cx="2359302" cy="1682859"/>
          </a:xfrm>
          <a:custGeom>
            <a:avLst/>
            <a:gdLst/>
            <a:ahLst/>
            <a:cxnLst/>
            <a:rect l="l" t="t" r="r" b="b"/>
            <a:pathLst>
              <a:path w="2359302" h="1682859">
                <a:moveTo>
                  <a:pt x="0" y="0"/>
                </a:moveTo>
                <a:lnTo>
                  <a:pt x="2359302" y="0"/>
                </a:lnTo>
                <a:lnTo>
                  <a:pt x="2359302" y="1682858"/>
                </a:lnTo>
                <a:lnTo>
                  <a:pt x="0" y="1682858"/>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IN"/>
          </a:p>
        </p:txBody>
      </p:sp>
      <p:sp>
        <p:nvSpPr>
          <p:cNvPr id="15" name="TextBox 15"/>
          <p:cNvSpPr txBox="1"/>
          <p:nvPr/>
        </p:nvSpPr>
        <p:spPr>
          <a:xfrm>
            <a:off x="4327498" y="345915"/>
            <a:ext cx="9827003" cy="1654087"/>
          </a:xfrm>
          <a:prstGeom prst="rect">
            <a:avLst/>
          </a:prstGeom>
        </p:spPr>
        <p:txBody>
          <a:bodyPr lIns="0" tIns="0" rIns="0" bIns="0" rtlCol="0" anchor="t">
            <a:spAutoFit/>
          </a:bodyPr>
          <a:lstStyle/>
          <a:p>
            <a:pPr algn="ctr">
              <a:lnSpc>
                <a:spcPts val="6645"/>
              </a:lnSpc>
            </a:pPr>
            <a:r>
              <a:rPr lang="en-US" sz="4746">
                <a:solidFill>
                  <a:srgbClr val="FDF6F6"/>
                </a:solidFill>
                <a:latin typeface="Special Elite"/>
                <a:ea typeface="Special Elite"/>
                <a:cs typeface="Special Elite"/>
                <a:sym typeface="Special Elite"/>
              </a:rPr>
              <a:t>Top Performers &amp; Revenue Leaders</a:t>
            </a:r>
          </a:p>
        </p:txBody>
      </p:sp>
      <p:sp>
        <p:nvSpPr>
          <p:cNvPr id="16" name="TextBox 16"/>
          <p:cNvSpPr txBox="1"/>
          <p:nvPr/>
        </p:nvSpPr>
        <p:spPr>
          <a:xfrm>
            <a:off x="799020" y="2207545"/>
            <a:ext cx="16460280" cy="6044843"/>
          </a:xfrm>
          <a:prstGeom prst="rect">
            <a:avLst/>
          </a:prstGeom>
        </p:spPr>
        <p:txBody>
          <a:bodyPr lIns="0" tIns="0" rIns="0" bIns="0" rtlCol="0" anchor="t">
            <a:spAutoFit/>
          </a:bodyPr>
          <a:lstStyle/>
          <a:p>
            <a:pPr marL="677689" lvl="1" indent="-338845" algn="l">
              <a:lnSpc>
                <a:spcPts val="4394"/>
              </a:lnSpc>
              <a:buFont typeface="Arial"/>
              <a:buChar char="•"/>
            </a:pPr>
            <a:r>
              <a:rPr lang="en-US" sz="3138">
                <a:solidFill>
                  <a:srgbClr val="FDF6F6"/>
                </a:solidFill>
                <a:latin typeface="Canva Sans"/>
                <a:ea typeface="Canva Sans"/>
                <a:cs typeface="Canva Sans"/>
                <a:sym typeface="Canva Sans"/>
              </a:rPr>
              <a:t>🎬 Top-Grossing Movie: Star Wars tops the list with over $900 million revenue.</a:t>
            </a:r>
          </a:p>
          <a:p>
            <a:pPr algn="l">
              <a:lnSpc>
                <a:spcPts val="4394"/>
              </a:lnSpc>
            </a:pPr>
            <a:endParaRPr lang="en-US" sz="3138">
              <a:solidFill>
                <a:srgbClr val="FDF6F6"/>
              </a:solidFill>
              <a:latin typeface="Canva Sans"/>
              <a:ea typeface="Canva Sans"/>
              <a:cs typeface="Canva Sans"/>
              <a:sym typeface="Canva Sans"/>
            </a:endParaRPr>
          </a:p>
          <a:p>
            <a:pPr marL="677689" lvl="1" indent="-338845" algn="l">
              <a:lnSpc>
                <a:spcPts val="4394"/>
              </a:lnSpc>
              <a:buFont typeface="Arial"/>
              <a:buChar char="•"/>
            </a:pPr>
            <a:r>
              <a:rPr lang="en-US" sz="3138">
                <a:solidFill>
                  <a:srgbClr val="FDF6F6"/>
                </a:solidFill>
                <a:latin typeface="Canva Sans"/>
                <a:ea typeface="Canva Sans"/>
                <a:cs typeface="Canva Sans"/>
                <a:sym typeface="Canva Sans"/>
              </a:rPr>
              <a:t>🧑‍🤝‍🧑 Highest Revenue Actors: Robert Downey Jr. , Jennifer Lowrance, Christian Bale.</a:t>
            </a:r>
          </a:p>
          <a:p>
            <a:pPr algn="l">
              <a:lnSpc>
                <a:spcPts val="4394"/>
              </a:lnSpc>
            </a:pPr>
            <a:r>
              <a:rPr lang="en-US" sz="3138">
                <a:solidFill>
                  <a:srgbClr val="FDF6F6"/>
                </a:solidFill>
                <a:latin typeface="Canva Sans"/>
                <a:ea typeface="Canva Sans"/>
                <a:cs typeface="Canva Sans"/>
                <a:sym typeface="Canva Sans"/>
              </a:rPr>
              <a:t>        lead based on total box office earnings.</a:t>
            </a:r>
          </a:p>
          <a:p>
            <a:pPr algn="l">
              <a:lnSpc>
                <a:spcPts val="4394"/>
              </a:lnSpc>
            </a:pPr>
            <a:endParaRPr lang="en-US" sz="3138">
              <a:solidFill>
                <a:srgbClr val="FDF6F6"/>
              </a:solidFill>
              <a:latin typeface="Canva Sans"/>
              <a:ea typeface="Canva Sans"/>
              <a:cs typeface="Canva Sans"/>
              <a:sym typeface="Canva Sans"/>
            </a:endParaRPr>
          </a:p>
          <a:p>
            <a:pPr marL="677689" lvl="1" indent="-338845" algn="l">
              <a:lnSpc>
                <a:spcPts val="4394"/>
              </a:lnSpc>
              <a:buFont typeface="Arial"/>
              <a:buChar char="•"/>
            </a:pPr>
            <a:r>
              <a:rPr lang="en-US" sz="3138">
                <a:solidFill>
                  <a:srgbClr val="FDF6F6"/>
                </a:solidFill>
                <a:latin typeface="Canva Sans"/>
                <a:ea typeface="Canva Sans"/>
                <a:cs typeface="Canva Sans"/>
                <a:sym typeface="Canva Sans"/>
              </a:rPr>
              <a:t>📈 Revenue Gap: Top 10 movies significantly outperform the rest in revenue.</a:t>
            </a:r>
          </a:p>
          <a:p>
            <a:pPr algn="l">
              <a:lnSpc>
                <a:spcPts val="4394"/>
              </a:lnSpc>
            </a:pPr>
            <a:endParaRPr lang="en-US" sz="3138">
              <a:solidFill>
                <a:srgbClr val="FDF6F6"/>
              </a:solidFill>
              <a:latin typeface="Canva Sans"/>
              <a:ea typeface="Canva Sans"/>
              <a:cs typeface="Canva Sans"/>
              <a:sym typeface="Canva Sans"/>
            </a:endParaRPr>
          </a:p>
          <a:p>
            <a:pPr marL="677689" lvl="1" indent="-338845" algn="l">
              <a:lnSpc>
                <a:spcPts val="4394"/>
              </a:lnSpc>
              <a:buFont typeface="Arial"/>
              <a:buChar char="•"/>
            </a:pPr>
            <a:r>
              <a:rPr lang="en-US" sz="3138">
                <a:solidFill>
                  <a:srgbClr val="FDF6F6"/>
                </a:solidFill>
                <a:latin typeface="Canva Sans"/>
                <a:ea typeface="Canva Sans"/>
                <a:cs typeface="Canva Sans"/>
                <a:sym typeface="Canva Sans"/>
              </a:rPr>
              <a:t>🎞️ Total Movies Analyzed: 999</a:t>
            </a:r>
          </a:p>
          <a:p>
            <a:pPr algn="l">
              <a:lnSpc>
                <a:spcPts val="4394"/>
              </a:lnSpc>
            </a:pPr>
            <a:endParaRPr lang="en-US" sz="3138">
              <a:solidFill>
                <a:srgbClr val="FDF6F6"/>
              </a:solidFill>
              <a:latin typeface="Canva Sans"/>
              <a:ea typeface="Canva Sans"/>
              <a:cs typeface="Canva Sans"/>
              <a:sym typeface="Canva Sans"/>
            </a:endParaRPr>
          </a:p>
          <a:p>
            <a:pPr marL="677689" lvl="1" indent="-338845" algn="l">
              <a:lnSpc>
                <a:spcPts val="4394"/>
              </a:lnSpc>
              <a:buFont typeface="Arial"/>
              <a:buChar char="•"/>
            </a:pPr>
            <a:r>
              <a:rPr lang="en-US" sz="3138">
                <a:solidFill>
                  <a:srgbClr val="FDF6F6"/>
                </a:solidFill>
                <a:latin typeface="Canva Sans"/>
                <a:ea typeface="Canva Sans"/>
                <a:cs typeface="Canva Sans"/>
                <a:sym typeface="Canva Sans"/>
              </a:rPr>
              <a:t>💵 Overall Revenue Tracked: $72.34 billion .</a:t>
            </a:r>
          </a:p>
          <a:p>
            <a:pPr algn="l">
              <a:lnSpc>
                <a:spcPts val="4394"/>
              </a:lnSpc>
            </a:pPr>
            <a:endParaRPr lang="en-US" sz="3138">
              <a:solidFill>
                <a:srgbClr val="FDF6F6"/>
              </a:solidFill>
              <a:latin typeface="Canva Sans"/>
              <a:ea typeface="Canva Sans"/>
              <a:cs typeface="Canva Sans"/>
              <a:sym typeface="Canva Sans"/>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92637"/>
        </a:solidFill>
        <a:effectLst/>
      </p:bgPr>
    </p:bg>
    <p:spTree>
      <p:nvGrpSpPr>
        <p:cNvPr id="1" name=""/>
        <p:cNvGrpSpPr/>
        <p:nvPr/>
      </p:nvGrpSpPr>
      <p:grpSpPr>
        <a:xfrm>
          <a:off x="0" y="0"/>
          <a:ext cx="0" cy="0"/>
          <a:chOff x="0" y="0"/>
          <a:chExt cx="0" cy="0"/>
        </a:xfrm>
      </p:grpSpPr>
      <p:grpSp>
        <p:nvGrpSpPr>
          <p:cNvPr id="2" name="Group 2"/>
          <p:cNvGrpSpPr/>
          <p:nvPr/>
        </p:nvGrpSpPr>
        <p:grpSpPr>
          <a:xfrm>
            <a:off x="837526" y="815921"/>
            <a:ext cx="16612948" cy="8655158"/>
            <a:chOff x="0" y="0"/>
            <a:chExt cx="4375427" cy="2279548"/>
          </a:xfrm>
        </p:grpSpPr>
        <p:sp>
          <p:nvSpPr>
            <p:cNvPr id="3" name="Freeform 3"/>
            <p:cNvSpPr/>
            <p:nvPr/>
          </p:nvSpPr>
          <p:spPr>
            <a:xfrm>
              <a:off x="0" y="0"/>
              <a:ext cx="4375427" cy="2279548"/>
            </a:xfrm>
            <a:custGeom>
              <a:avLst/>
              <a:gdLst/>
              <a:ahLst/>
              <a:cxnLst/>
              <a:rect l="l" t="t" r="r" b="b"/>
              <a:pathLst>
                <a:path w="4375427" h="2279548">
                  <a:moveTo>
                    <a:pt x="0" y="0"/>
                  </a:moveTo>
                  <a:lnTo>
                    <a:pt x="4375427" y="0"/>
                  </a:lnTo>
                  <a:lnTo>
                    <a:pt x="4375427" y="2279548"/>
                  </a:lnTo>
                  <a:lnTo>
                    <a:pt x="0" y="2279548"/>
                  </a:lnTo>
                  <a:close/>
                </a:path>
              </a:pathLst>
            </a:custGeom>
            <a:solidFill>
              <a:srgbClr val="000000">
                <a:alpha val="0"/>
              </a:srgbClr>
            </a:solidFill>
            <a:ln w="38100" cap="sq">
              <a:solidFill>
                <a:srgbClr val="000000"/>
              </a:solidFill>
              <a:prstDash val="solid"/>
              <a:miter/>
            </a:ln>
          </p:spPr>
          <p:txBody>
            <a:bodyPr/>
            <a:lstStyle/>
            <a:p>
              <a:endParaRPr lang="en-IN"/>
            </a:p>
          </p:txBody>
        </p:sp>
        <p:sp>
          <p:nvSpPr>
            <p:cNvPr id="4" name="TextBox 4"/>
            <p:cNvSpPr txBox="1"/>
            <p:nvPr/>
          </p:nvSpPr>
          <p:spPr>
            <a:xfrm>
              <a:off x="0" y="-47625"/>
              <a:ext cx="4375427" cy="2327173"/>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3352800" y="524645"/>
            <a:ext cx="10614772" cy="4747255"/>
            <a:chOff x="0" y="0"/>
            <a:chExt cx="2795660" cy="1250306"/>
          </a:xfrm>
        </p:grpSpPr>
        <p:sp>
          <p:nvSpPr>
            <p:cNvPr id="6" name="Freeform 6"/>
            <p:cNvSpPr/>
            <p:nvPr/>
          </p:nvSpPr>
          <p:spPr>
            <a:xfrm>
              <a:off x="0" y="0"/>
              <a:ext cx="2795660" cy="1250306"/>
            </a:xfrm>
            <a:custGeom>
              <a:avLst/>
              <a:gdLst/>
              <a:ahLst/>
              <a:cxnLst/>
              <a:rect l="l" t="t" r="r" b="b"/>
              <a:pathLst>
                <a:path w="2795660" h="1250306">
                  <a:moveTo>
                    <a:pt x="0" y="0"/>
                  </a:moveTo>
                  <a:lnTo>
                    <a:pt x="2795660" y="0"/>
                  </a:lnTo>
                  <a:lnTo>
                    <a:pt x="2795660" y="1250306"/>
                  </a:lnTo>
                  <a:lnTo>
                    <a:pt x="0" y="1250306"/>
                  </a:lnTo>
                  <a:close/>
                </a:path>
              </a:pathLst>
            </a:custGeom>
            <a:solidFill>
              <a:srgbClr val="192637"/>
            </a:solidFill>
            <a:ln cap="sq">
              <a:noFill/>
              <a:prstDash val="solid"/>
              <a:miter/>
            </a:ln>
          </p:spPr>
          <p:txBody>
            <a:bodyPr/>
            <a:lstStyle/>
            <a:p>
              <a:endParaRPr lang="en-IN"/>
            </a:p>
          </p:txBody>
        </p:sp>
        <p:sp>
          <p:nvSpPr>
            <p:cNvPr id="7" name="TextBox 7"/>
            <p:cNvSpPr txBox="1"/>
            <p:nvPr/>
          </p:nvSpPr>
          <p:spPr>
            <a:xfrm>
              <a:off x="0" y="-47625"/>
              <a:ext cx="2795660" cy="1297931"/>
            </a:xfrm>
            <a:prstGeom prst="rect">
              <a:avLst/>
            </a:prstGeom>
          </p:spPr>
          <p:txBody>
            <a:bodyPr lIns="50800" tIns="50800" rIns="50800" bIns="50800" rtlCol="0" anchor="ctr"/>
            <a:lstStyle/>
            <a:p>
              <a:pPr algn="ctr">
                <a:lnSpc>
                  <a:spcPts val="2659"/>
                </a:lnSpc>
              </a:pPr>
              <a:endParaRPr/>
            </a:p>
          </p:txBody>
        </p:sp>
      </p:grpSp>
      <p:sp>
        <p:nvSpPr>
          <p:cNvPr id="8" name="Freeform 8"/>
          <p:cNvSpPr/>
          <p:nvPr/>
        </p:nvSpPr>
        <p:spPr>
          <a:xfrm>
            <a:off x="14872719" y="8252388"/>
            <a:ext cx="3744491" cy="2437497"/>
          </a:xfrm>
          <a:custGeom>
            <a:avLst/>
            <a:gdLst/>
            <a:ahLst/>
            <a:cxnLst/>
            <a:rect l="l" t="t" r="r" b="b"/>
            <a:pathLst>
              <a:path w="3744491" h="2437497">
                <a:moveTo>
                  <a:pt x="0" y="0"/>
                </a:moveTo>
                <a:lnTo>
                  <a:pt x="3744491" y="0"/>
                </a:lnTo>
                <a:lnTo>
                  <a:pt x="3744491" y="2437496"/>
                </a:lnTo>
                <a:lnTo>
                  <a:pt x="0" y="243749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9" name="Freeform 9"/>
          <p:cNvSpPr/>
          <p:nvPr/>
        </p:nvSpPr>
        <p:spPr>
          <a:xfrm>
            <a:off x="4046164" y="8252388"/>
            <a:ext cx="3485940" cy="2581413"/>
          </a:xfrm>
          <a:custGeom>
            <a:avLst/>
            <a:gdLst/>
            <a:ahLst/>
            <a:cxnLst/>
            <a:rect l="l" t="t" r="r" b="b"/>
            <a:pathLst>
              <a:path w="3485940" h="2581413">
                <a:moveTo>
                  <a:pt x="0" y="0"/>
                </a:moveTo>
                <a:lnTo>
                  <a:pt x="3485940" y="0"/>
                </a:lnTo>
                <a:lnTo>
                  <a:pt x="3485940" y="2581413"/>
                </a:lnTo>
                <a:lnTo>
                  <a:pt x="0" y="258141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10" name="Freeform 10"/>
          <p:cNvSpPr/>
          <p:nvPr/>
        </p:nvSpPr>
        <p:spPr>
          <a:xfrm>
            <a:off x="1057275" y="7849231"/>
            <a:ext cx="4146702" cy="3114190"/>
          </a:xfrm>
          <a:custGeom>
            <a:avLst/>
            <a:gdLst/>
            <a:ahLst/>
            <a:cxnLst/>
            <a:rect l="l" t="t" r="r" b="b"/>
            <a:pathLst>
              <a:path w="4146702" h="3114190">
                <a:moveTo>
                  <a:pt x="0" y="0"/>
                </a:moveTo>
                <a:lnTo>
                  <a:pt x="4146702" y="0"/>
                </a:lnTo>
                <a:lnTo>
                  <a:pt x="4146702" y="3114190"/>
                </a:lnTo>
                <a:lnTo>
                  <a:pt x="0" y="31141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11" name="Freeform 11"/>
          <p:cNvSpPr/>
          <p:nvPr/>
        </p:nvSpPr>
        <p:spPr>
          <a:xfrm>
            <a:off x="11919821" y="8213665"/>
            <a:ext cx="3704561" cy="2620135"/>
          </a:xfrm>
          <a:custGeom>
            <a:avLst/>
            <a:gdLst/>
            <a:ahLst/>
            <a:cxnLst/>
            <a:rect l="l" t="t" r="r" b="b"/>
            <a:pathLst>
              <a:path w="3704561" h="2620135">
                <a:moveTo>
                  <a:pt x="0" y="0"/>
                </a:moveTo>
                <a:lnTo>
                  <a:pt x="3704562" y="0"/>
                </a:lnTo>
                <a:lnTo>
                  <a:pt x="3704562" y="2620136"/>
                </a:lnTo>
                <a:lnTo>
                  <a:pt x="0" y="2620136"/>
                </a:lnTo>
                <a:lnTo>
                  <a:pt x="0" y="0"/>
                </a:lnTo>
                <a:close/>
              </a:path>
            </a:pathLst>
          </a:custGeom>
          <a:blipFill>
            <a:blip r:embed="rId8">
              <a:extLst>
                <a:ext uri="{96DAC541-7B7A-43D3-8B79-37D633B846F1}">
                  <asvg:svgBlip xmlns:asvg="http://schemas.microsoft.com/office/drawing/2016/SVG/main" r:embed="rId9"/>
                </a:ext>
              </a:extLst>
            </a:blip>
            <a:stretch>
              <a:fillRect/>
            </a:stretch>
          </a:blipFill>
          <a:ln cap="sq">
            <a:noFill/>
            <a:prstDash val="solid"/>
            <a:miter/>
          </a:ln>
        </p:spPr>
        <p:txBody>
          <a:bodyPr/>
          <a:lstStyle/>
          <a:p>
            <a:endParaRPr lang="en-IN"/>
          </a:p>
        </p:txBody>
      </p:sp>
      <p:sp>
        <p:nvSpPr>
          <p:cNvPr id="12" name="Freeform 12"/>
          <p:cNvSpPr/>
          <p:nvPr/>
        </p:nvSpPr>
        <p:spPr>
          <a:xfrm rot="3030510" flipH="1">
            <a:off x="7379247" y="7097754"/>
            <a:ext cx="4909197" cy="4114800"/>
          </a:xfrm>
          <a:custGeom>
            <a:avLst/>
            <a:gdLst/>
            <a:ahLst/>
            <a:cxnLst/>
            <a:rect l="l" t="t" r="r" b="b"/>
            <a:pathLst>
              <a:path w="4909197" h="4114800">
                <a:moveTo>
                  <a:pt x="4909198" y="0"/>
                </a:moveTo>
                <a:lnTo>
                  <a:pt x="0" y="0"/>
                </a:lnTo>
                <a:lnTo>
                  <a:pt x="0" y="4114800"/>
                </a:lnTo>
                <a:lnTo>
                  <a:pt x="4909198" y="4114800"/>
                </a:lnTo>
                <a:lnTo>
                  <a:pt x="4909198"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IN"/>
          </a:p>
        </p:txBody>
      </p:sp>
      <p:sp>
        <p:nvSpPr>
          <p:cNvPr id="13" name="Freeform 13"/>
          <p:cNvSpPr/>
          <p:nvPr/>
        </p:nvSpPr>
        <p:spPr>
          <a:xfrm>
            <a:off x="7002683" y="7652169"/>
            <a:ext cx="2935938" cy="3212262"/>
          </a:xfrm>
          <a:custGeom>
            <a:avLst/>
            <a:gdLst/>
            <a:ahLst/>
            <a:cxnLst/>
            <a:rect l="l" t="t" r="r" b="b"/>
            <a:pathLst>
              <a:path w="2935938" h="3212262">
                <a:moveTo>
                  <a:pt x="0" y="0"/>
                </a:moveTo>
                <a:lnTo>
                  <a:pt x="2935938" y="0"/>
                </a:lnTo>
                <a:lnTo>
                  <a:pt x="2935938" y="3212262"/>
                </a:lnTo>
                <a:lnTo>
                  <a:pt x="0" y="3212262"/>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IN"/>
          </a:p>
        </p:txBody>
      </p:sp>
      <p:sp>
        <p:nvSpPr>
          <p:cNvPr id="14" name="Freeform 14"/>
          <p:cNvSpPr/>
          <p:nvPr/>
        </p:nvSpPr>
        <p:spPr>
          <a:xfrm>
            <a:off x="-618697" y="9007026"/>
            <a:ext cx="2359302" cy="1682859"/>
          </a:xfrm>
          <a:custGeom>
            <a:avLst/>
            <a:gdLst/>
            <a:ahLst/>
            <a:cxnLst/>
            <a:rect l="l" t="t" r="r" b="b"/>
            <a:pathLst>
              <a:path w="2359302" h="1682859">
                <a:moveTo>
                  <a:pt x="0" y="0"/>
                </a:moveTo>
                <a:lnTo>
                  <a:pt x="2359302" y="0"/>
                </a:lnTo>
                <a:lnTo>
                  <a:pt x="2359302" y="1682858"/>
                </a:lnTo>
                <a:lnTo>
                  <a:pt x="0" y="1682858"/>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IN"/>
          </a:p>
        </p:txBody>
      </p:sp>
      <p:sp>
        <p:nvSpPr>
          <p:cNvPr id="15" name="TextBox 15"/>
          <p:cNvSpPr txBox="1"/>
          <p:nvPr/>
        </p:nvSpPr>
        <p:spPr>
          <a:xfrm>
            <a:off x="837526" y="2322314"/>
            <a:ext cx="16612948" cy="5187826"/>
          </a:xfrm>
          <a:prstGeom prst="rect">
            <a:avLst/>
          </a:prstGeom>
        </p:spPr>
        <p:txBody>
          <a:bodyPr lIns="0" tIns="0" rIns="0" bIns="0" rtlCol="0" anchor="t">
            <a:spAutoFit/>
          </a:bodyPr>
          <a:lstStyle/>
          <a:p>
            <a:pPr marL="799378" lvl="1" indent="-399689" algn="just">
              <a:lnSpc>
                <a:spcPts val="5183"/>
              </a:lnSpc>
              <a:buFont typeface="Arial"/>
              <a:buChar char="•"/>
            </a:pPr>
            <a:r>
              <a:rPr lang="en-US" sz="3702">
                <a:solidFill>
                  <a:srgbClr val="FFFFFF"/>
                </a:solidFill>
                <a:latin typeface="Glacial Indifference"/>
                <a:ea typeface="Glacial Indifference"/>
                <a:cs typeface="Glacial Indifference"/>
                <a:sym typeface="Glacial Indifference"/>
              </a:rPr>
              <a:t>Analyzed 999 movies across multiple genres and years.</a:t>
            </a:r>
          </a:p>
          <a:p>
            <a:pPr marL="799378" lvl="1" indent="-399689" algn="just">
              <a:lnSpc>
                <a:spcPts val="5183"/>
              </a:lnSpc>
              <a:buFont typeface="Arial"/>
              <a:buChar char="•"/>
            </a:pPr>
            <a:r>
              <a:rPr lang="en-US" sz="3702">
                <a:solidFill>
                  <a:srgbClr val="FFFFFF"/>
                </a:solidFill>
                <a:latin typeface="Glacial Indifference"/>
                <a:ea typeface="Glacial Indifference"/>
                <a:cs typeface="Glacial Indifference"/>
                <a:sym typeface="Glacial Indifference"/>
              </a:rPr>
              <a:t>2010 had the highest revenue; 2006 &amp; 2015 saw the most releases.</a:t>
            </a:r>
          </a:p>
          <a:p>
            <a:pPr marL="799378" lvl="1" indent="-399689" algn="just">
              <a:lnSpc>
                <a:spcPts val="5183"/>
              </a:lnSpc>
              <a:buFont typeface="Arial"/>
              <a:buChar char="•"/>
            </a:pPr>
            <a:r>
              <a:rPr lang="en-US" sz="3702">
                <a:solidFill>
                  <a:srgbClr val="FFFFFF"/>
                </a:solidFill>
                <a:latin typeface="Glacial Indifference"/>
                <a:ea typeface="Glacial Indifference"/>
                <a:cs typeface="Glacial Indifference"/>
                <a:sym typeface="Glacial Indifference"/>
              </a:rPr>
              <a:t>Drama was the most common genre.</a:t>
            </a:r>
          </a:p>
          <a:p>
            <a:pPr marL="799378" lvl="1" indent="-399689" algn="just">
              <a:lnSpc>
                <a:spcPts val="5183"/>
              </a:lnSpc>
              <a:buFont typeface="Arial"/>
              <a:buChar char="•"/>
            </a:pPr>
            <a:r>
              <a:rPr lang="en-US" sz="3702">
                <a:solidFill>
                  <a:srgbClr val="FFFFFF"/>
                </a:solidFill>
                <a:latin typeface="Glacial Indifference"/>
                <a:ea typeface="Glacial Indifference"/>
                <a:cs typeface="Glacial Indifference"/>
                <a:sym typeface="Glacial Indifference"/>
              </a:rPr>
              <a:t>Total revenue analyzed: $72.34 billion USD.</a:t>
            </a:r>
          </a:p>
          <a:p>
            <a:pPr marL="799378" lvl="1" indent="-399689" algn="just">
              <a:lnSpc>
                <a:spcPts val="5183"/>
              </a:lnSpc>
              <a:buFont typeface="Arial"/>
              <a:buChar char="•"/>
            </a:pPr>
            <a:r>
              <a:rPr lang="en-US" sz="3702">
                <a:solidFill>
                  <a:srgbClr val="FFFFFF"/>
                </a:solidFill>
                <a:latin typeface="Glacial Indifference"/>
                <a:ea typeface="Glacial Indifference"/>
                <a:cs typeface="Glacial Indifference"/>
                <a:sym typeface="Glacial Indifference"/>
              </a:rPr>
              <a:t>IMDb ratings remained steady over time.</a:t>
            </a:r>
          </a:p>
          <a:p>
            <a:pPr marL="799378" lvl="1" indent="-399689" algn="just">
              <a:lnSpc>
                <a:spcPts val="5183"/>
              </a:lnSpc>
              <a:buFont typeface="Arial"/>
              <a:buChar char="•"/>
            </a:pPr>
            <a:r>
              <a:rPr lang="en-US" sz="3702">
                <a:solidFill>
                  <a:srgbClr val="FFFFFF"/>
                </a:solidFill>
                <a:latin typeface="Glacial Indifference"/>
                <a:ea typeface="Glacial Indifference"/>
                <a:cs typeface="Glacial Indifference"/>
                <a:sym typeface="Glacial Indifference"/>
              </a:rPr>
              <a:t>Top actors like Robert D., Jennifer L., Chris P. led in revenue.</a:t>
            </a:r>
          </a:p>
          <a:p>
            <a:pPr marL="799378" lvl="1" indent="-399689" algn="just">
              <a:lnSpc>
                <a:spcPts val="5183"/>
              </a:lnSpc>
              <a:buFont typeface="Arial"/>
              <a:buChar char="•"/>
            </a:pPr>
            <a:r>
              <a:rPr lang="en-US" sz="3702">
                <a:solidFill>
                  <a:srgbClr val="FFFFFF"/>
                </a:solidFill>
                <a:latin typeface="Glacial Indifference"/>
                <a:ea typeface="Glacial Indifference"/>
                <a:cs typeface="Glacial Indifference"/>
                <a:sym typeface="Glacial Indifference"/>
              </a:rPr>
              <a:t>Power BI enabled clear, data-driven insights through interactive visuals.</a:t>
            </a:r>
          </a:p>
          <a:p>
            <a:pPr algn="just">
              <a:lnSpc>
                <a:spcPts val="5183"/>
              </a:lnSpc>
            </a:pPr>
            <a:endParaRPr lang="en-US" sz="3702">
              <a:solidFill>
                <a:srgbClr val="FFFFFF"/>
              </a:solidFill>
              <a:latin typeface="Glacial Indifference"/>
              <a:ea typeface="Glacial Indifference"/>
              <a:cs typeface="Glacial Indifference"/>
              <a:sym typeface="Glacial Indifference"/>
            </a:endParaRPr>
          </a:p>
        </p:txBody>
      </p:sp>
      <p:sp>
        <p:nvSpPr>
          <p:cNvPr id="16" name="TextBox 16"/>
          <p:cNvSpPr txBox="1"/>
          <p:nvPr/>
        </p:nvSpPr>
        <p:spPr>
          <a:xfrm>
            <a:off x="1898428" y="365125"/>
            <a:ext cx="14491145" cy="1193800"/>
          </a:xfrm>
          <a:prstGeom prst="rect">
            <a:avLst/>
          </a:prstGeom>
        </p:spPr>
        <p:txBody>
          <a:bodyPr lIns="0" tIns="0" rIns="0" bIns="0" rtlCol="0" anchor="t">
            <a:spAutoFit/>
          </a:bodyPr>
          <a:lstStyle/>
          <a:p>
            <a:pPr algn="ctr">
              <a:lnSpc>
                <a:spcPts val="9799"/>
              </a:lnSpc>
            </a:pPr>
            <a:r>
              <a:rPr lang="en-US" sz="6999">
                <a:solidFill>
                  <a:srgbClr val="FDF6F6"/>
                </a:solidFill>
                <a:latin typeface="Special Elite"/>
                <a:ea typeface="Special Elite"/>
                <a:cs typeface="Special Elite"/>
                <a:sym typeface="Special Elite"/>
              </a:rPr>
              <a:t>Conclusion</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92637"/>
        </a:solidFill>
        <a:effectLst/>
      </p:bgPr>
    </p:bg>
    <p:spTree>
      <p:nvGrpSpPr>
        <p:cNvPr id="1" name=""/>
        <p:cNvGrpSpPr/>
        <p:nvPr/>
      </p:nvGrpSpPr>
      <p:grpSpPr>
        <a:xfrm>
          <a:off x="0" y="0"/>
          <a:ext cx="0" cy="0"/>
          <a:chOff x="0" y="0"/>
          <a:chExt cx="0" cy="0"/>
        </a:xfrm>
      </p:grpSpPr>
      <p:sp>
        <p:nvSpPr>
          <p:cNvPr id="2" name="Freeform 2"/>
          <p:cNvSpPr/>
          <p:nvPr/>
        </p:nvSpPr>
        <p:spPr>
          <a:xfrm>
            <a:off x="-292871" y="1581446"/>
            <a:ext cx="18873741" cy="10644034"/>
          </a:xfrm>
          <a:custGeom>
            <a:avLst/>
            <a:gdLst/>
            <a:ahLst/>
            <a:cxnLst/>
            <a:rect l="l" t="t" r="r" b="b"/>
            <a:pathLst>
              <a:path w="18873741" h="10644034">
                <a:moveTo>
                  <a:pt x="0" y="0"/>
                </a:moveTo>
                <a:lnTo>
                  <a:pt x="18873742" y="0"/>
                </a:lnTo>
                <a:lnTo>
                  <a:pt x="18873742" y="10644034"/>
                </a:lnTo>
                <a:lnTo>
                  <a:pt x="0" y="1064403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Freeform 3"/>
          <p:cNvSpPr/>
          <p:nvPr/>
        </p:nvSpPr>
        <p:spPr>
          <a:xfrm flipV="1">
            <a:off x="-149597" y="107233"/>
            <a:ext cx="18873741" cy="10644034"/>
          </a:xfrm>
          <a:custGeom>
            <a:avLst/>
            <a:gdLst/>
            <a:ahLst/>
            <a:cxnLst/>
            <a:rect l="l" t="t" r="r" b="b"/>
            <a:pathLst>
              <a:path w="18873741" h="10644034">
                <a:moveTo>
                  <a:pt x="0" y="10644034"/>
                </a:moveTo>
                <a:lnTo>
                  <a:pt x="18873741" y="10644034"/>
                </a:lnTo>
                <a:lnTo>
                  <a:pt x="18873741" y="0"/>
                </a:lnTo>
                <a:lnTo>
                  <a:pt x="0" y="0"/>
                </a:lnTo>
                <a:lnTo>
                  <a:pt x="0" y="10644034"/>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grpSp>
        <p:nvGrpSpPr>
          <p:cNvPr id="4" name="Group 4"/>
          <p:cNvGrpSpPr/>
          <p:nvPr/>
        </p:nvGrpSpPr>
        <p:grpSpPr>
          <a:xfrm>
            <a:off x="-6505" y="-43043"/>
            <a:ext cx="18989176" cy="1395919"/>
            <a:chOff x="0" y="0"/>
            <a:chExt cx="5001265" cy="367650"/>
          </a:xfrm>
        </p:grpSpPr>
        <p:sp>
          <p:nvSpPr>
            <p:cNvPr id="5" name="Freeform 5"/>
            <p:cNvSpPr/>
            <p:nvPr/>
          </p:nvSpPr>
          <p:spPr>
            <a:xfrm>
              <a:off x="0" y="0"/>
              <a:ext cx="5001264" cy="367650"/>
            </a:xfrm>
            <a:custGeom>
              <a:avLst/>
              <a:gdLst/>
              <a:ahLst/>
              <a:cxnLst/>
              <a:rect l="l" t="t" r="r" b="b"/>
              <a:pathLst>
                <a:path w="5001264" h="367650">
                  <a:moveTo>
                    <a:pt x="0" y="0"/>
                  </a:moveTo>
                  <a:lnTo>
                    <a:pt x="5001264" y="0"/>
                  </a:lnTo>
                  <a:lnTo>
                    <a:pt x="5001264" y="367650"/>
                  </a:lnTo>
                  <a:lnTo>
                    <a:pt x="0" y="367650"/>
                  </a:lnTo>
                  <a:close/>
                </a:path>
              </a:pathLst>
            </a:custGeom>
            <a:solidFill>
              <a:srgbClr val="2E3B4B"/>
            </a:solidFill>
          </p:spPr>
          <p:txBody>
            <a:bodyPr/>
            <a:lstStyle/>
            <a:p>
              <a:endParaRPr lang="en-IN"/>
            </a:p>
          </p:txBody>
        </p:sp>
        <p:sp>
          <p:nvSpPr>
            <p:cNvPr id="6" name="TextBox 6"/>
            <p:cNvSpPr txBox="1"/>
            <p:nvPr/>
          </p:nvSpPr>
          <p:spPr>
            <a:xfrm>
              <a:off x="0" y="-47625"/>
              <a:ext cx="5001265" cy="415275"/>
            </a:xfrm>
            <a:prstGeom prst="rect">
              <a:avLst/>
            </a:prstGeom>
          </p:spPr>
          <p:txBody>
            <a:bodyPr lIns="50800" tIns="50800" rIns="50800" bIns="50800" rtlCol="0" anchor="ctr"/>
            <a:lstStyle/>
            <a:p>
              <a:pPr algn="ctr">
                <a:lnSpc>
                  <a:spcPts val="2659"/>
                </a:lnSpc>
              </a:pPr>
              <a:endParaRPr/>
            </a:p>
          </p:txBody>
        </p:sp>
      </p:grpSp>
      <p:grpSp>
        <p:nvGrpSpPr>
          <p:cNvPr id="7" name="Group 7"/>
          <p:cNvGrpSpPr/>
          <p:nvPr/>
        </p:nvGrpSpPr>
        <p:grpSpPr>
          <a:xfrm>
            <a:off x="0" y="1333826"/>
            <a:ext cx="18989176" cy="1395919"/>
            <a:chOff x="0" y="0"/>
            <a:chExt cx="5001265" cy="367650"/>
          </a:xfrm>
        </p:grpSpPr>
        <p:sp>
          <p:nvSpPr>
            <p:cNvPr id="8" name="Freeform 8"/>
            <p:cNvSpPr/>
            <p:nvPr/>
          </p:nvSpPr>
          <p:spPr>
            <a:xfrm>
              <a:off x="0" y="0"/>
              <a:ext cx="5001264" cy="367650"/>
            </a:xfrm>
            <a:custGeom>
              <a:avLst/>
              <a:gdLst/>
              <a:ahLst/>
              <a:cxnLst/>
              <a:rect l="l" t="t" r="r" b="b"/>
              <a:pathLst>
                <a:path w="5001264" h="367650">
                  <a:moveTo>
                    <a:pt x="0" y="0"/>
                  </a:moveTo>
                  <a:lnTo>
                    <a:pt x="5001264" y="0"/>
                  </a:lnTo>
                  <a:lnTo>
                    <a:pt x="5001264" y="367650"/>
                  </a:lnTo>
                  <a:lnTo>
                    <a:pt x="0" y="367650"/>
                  </a:lnTo>
                  <a:close/>
                </a:path>
              </a:pathLst>
            </a:custGeom>
            <a:solidFill>
              <a:srgbClr val="2E3B4B"/>
            </a:solidFill>
          </p:spPr>
          <p:txBody>
            <a:bodyPr/>
            <a:lstStyle/>
            <a:p>
              <a:endParaRPr lang="en-IN"/>
            </a:p>
          </p:txBody>
        </p:sp>
        <p:sp>
          <p:nvSpPr>
            <p:cNvPr id="9" name="TextBox 9"/>
            <p:cNvSpPr txBox="1"/>
            <p:nvPr/>
          </p:nvSpPr>
          <p:spPr>
            <a:xfrm>
              <a:off x="0" y="-47625"/>
              <a:ext cx="5001265" cy="415275"/>
            </a:xfrm>
            <a:prstGeom prst="rect">
              <a:avLst/>
            </a:prstGeom>
          </p:spPr>
          <p:txBody>
            <a:bodyPr lIns="50800" tIns="50800" rIns="50800" bIns="50800" rtlCol="0" anchor="ctr"/>
            <a:lstStyle/>
            <a:p>
              <a:pPr algn="ctr">
                <a:lnSpc>
                  <a:spcPts val="2659"/>
                </a:lnSpc>
              </a:pPr>
              <a:endParaRPr/>
            </a:p>
          </p:txBody>
        </p:sp>
      </p:grpSp>
      <p:grpSp>
        <p:nvGrpSpPr>
          <p:cNvPr id="10" name="Group 10"/>
          <p:cNvGrpSpPr/>
          <p:nvPr/>
        </p:nvGrpSpPr>
        <p:grpSpPr>
          <a:xfrm>
            <a:off x="-21945" y="-52473"/>
            <a:ext cx="5114499" cy="1405349"/>
            <a:chOff x="0" y="0"/>
            <a:chExt cx="608735" cy="167267"/>
          </a:xfrm>
        </p:grpSpPr>
        <p:sp>
          <p:nvSpPr>
            <p:cNvPr id="11" name="Freeform 11"/>
            <p:cNvSpPr/>
            <p:nvPr/>
          </p:nvSpPr>
          <p:spPr>
            <a:xfrm>
              <a:off x="0" y="0"/>
              <a:ext cx="608735" cy="167267"/>
            </a:xfrm>
            <a:custGeom>
              <a:avLst/>
              <a:gdLst/>
              <a:ahLst/>
              <a:cxnLst/>
              <a:rect l="l" t="t" r="r" b="b"/>
              <a:pathLst>
                <a:path w="608735" h="167267">
                  <a:moveTo>
                    <a:pt x="405535" y="0"/>
                  </a:moveTo>
                  <a:lnTo>
                    <a:pt x="0" y="0"/>
                  </a:lnTo>
                  <a:lnTo>
                    <a:pt x="203200" y="167267"/>
                  </a:lnTo>
                  <a:lnTo>
                    <a:pt x="608735" y="167267"/>
                  </a:lnTo>
                  <a:lnTo>
                    <a:pt x="405535" y="0"/>
                  </a:lnTo>
                  <a:close/>
                </a:path>
              </a:pathLst>
            </a:custGeom>
            <a:solidFill>
              <a:srgbClr val="FFFFFF"/>
            </a:solidFill>
            <a:ln cap="sq">
              <a:noFill/>
              <a:prstDash val="solid"/>
              <a:miter/>
            </a:ln>
          </p:spPr>
          <p:txBody>
            <a:bodyPr/>
            <a:lstStyle/>
            <a:p>
              <a:endParaRPr lang="en-IN"/>
            </a:p>
          </p:txBody>
        </p:sp>
        <p:sp>
          <p:nvSpPr>
            <p:cNvPr id="12" name="TextBox 12"/>
            <p:cNvSpPr txBox="1"/>
            <p:nvPr/>
          </p:nvSpPr>
          <p:spPr>
            <a:xfrm>
              <a:off x="101600" y="-47625"/>
              <a:ext cx="405535" cy="214892"/>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13" name="Group 13"/>
          <p:cNvGrpSpPr/>
          <p:nvPr/>
        </p:nvGrpSpPr>
        <p:grpSpPr>
          <a:xfrm>
            <a:off x="5806137" y="-52473"/>
            <a:ext cx="5114499" cy="1405349"/>
            <a:chOff x="0" y="0"/>
            <a:chExt cx="608735" cy="167267"/>
          </a:xfrm>
        </p:grpSpPr>
        <p:sp>
          <p:nvSpPr>
            <p:cNvPr id="14" name="Freeform 14"/>
            <p:cNvSpPr/>
            <p:nvPr/>
          </p:nvSpPr>
          <p:spPr>
            <a:xfrm>
              <a:off x="0" y="0"/>
              <a:ext cx="608735" cy="167267"/>
            </a:xfrm>
            <a:custGeom>
              <a:avLst/>
              <a:gdLst/>
              <a:ahLst/>
              <a:cxnLst/>
              <a:rect l="l" t="t" r="r" b="b"/>
              <a:pathLst>
                <a:path w="608735" h="167267">
                  <a:moveTo>
                    <a:pt x="405535" y="0"/>
                  </a:moveTo>
                  <a:lnTo>
                    <a:pt x="0" y="0"/>
                  </a:lnTo>
                  <a:lnTo>
                    <a:pt x="203200" y="167267"/>
                  </a:lnTo>
                  <a:lnTo>
                    <a:pt x="608735" y="167267"/>
                  </a:lnTo>
                  <a:lnTo>
                    <a:pt x="405535" y="0"/>
                  </a:lnTo>
                  <a:close/>
                </a:path>
              </a:pathLst>
            </a:custGeom>
            <a:solidFill>
              <a:srgbClr val="FFFFFF"/>
            </a:solidFill>
            <a:ln cap="sq">
              <a:noFill/>
              <a:prstDash val="solid"/>
              <a:miter/>
            </a:ln>
          </p:spPr>
          <p:txBody>
            <a:bodyPr/>
            <a:lstStyle/>
            <a:p>
              <a:endParaRPr lang="en-IN"/>
            </a:p>
          </p:txBody>
        </p:sp>
        <p:sp>
          <p:nvSpPr>
            <p:cNvPr id="15" name="TextBox 15"/>
            <p:cNvSpPr txBox="1"/>
            <p:nvPr/>
          </p:nvSpPr>
          <p:spPr>
            <a:xfrm>
              <a:off x="101600" y="-47625"/>
              <a:ext cx="405535" cy="214892"/>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16" name="Group 16"/>
          <p:cNvGrpSpPr/>
          <p:nvPr/>
        </p:nvGrpSpPr>
        <p:grpSpPr>
          <a:xfrm>
            <a:off x="11634219" y="-52473"/>
            <a:ext cx="5114499" cy="1405349"/>
            <a:chOff x="0" y="0"/>
            <a:chExt cx="608735" cy="167267"/>
          </a:xfrm>
        </p:grpSpPr>
        <p:sp>
          <p:nvSpPr>
            <p:cNvPr id="17" name="Freeform 17"/>
            <p:cNvSpPr/>
            <p:nvPr/>
          </p:nvSpPr>
          <p:spPr>
            <a:xfrm>
              <a:off x="0" y="0"/>
              <a:ext cx="608735" cy="167267"/>
            </a:xfrm>
            <a:custGeom>
              <a:avLst/>
              <a:gdLst/>
              <a:ahLst/>
              <a:cxnLst/>
              <a:rect l="l" t="t" r="r" b="b"/>
              <a:pathLst>
                <a:path w="608735" h="167267">
                  <a:moveTo>
                    <a:pt x="405535" y="0"/>
                  </a:moveTo>
                  <a:lnTo>
                    <a:pt x="0" y="0"/>
                  </a:lnTo>
                  <a:lnTo>
                    <a:pt x="203200" y="167267"/>
                  </a:lnTo>
                  <a:lnTo>
                    <a:pt x="608735" y="167267"/>
                  </a:lnTo>
                  <a:lnTo>
                    <a:pt x="405535" y="0"/>
                  </a:lnTo>
                  <a:close/>
                </a:path>
              </a:pathLst>
            </a:custGeom>
            <a:solidFill>
              <a:srgbClr val="FFFFFF"/>
            </a:solidFill>
            <a:ln cap="sq">
              <a:noFill/>
              <a:prstDash val="solid"/>
              <a:miter/>
            </a:ln>
          </p:spPr>
          <p:txBody>
            <a:bodyPr/>
            <a:lstStyle/>
            <a:p>
              <a:endParaRPr lang="en-IN"/>
            </a:p>
          </p:txBody>
        </p:sp>
        <p:sp>
          <p:nvSpPr>
            <p:cNvPr id="18" name="TextBox 18"/>
            <p:cNvSpPr txBox="1"/>
            <p:nvPr/>
          </p:nvSpPr>
          <p:spPr>
            <a:xfrm>
              <a:off x="101600" y="-47625"/>
              <a:ext cx="405535" cy="214892"/>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19" name="Group 19"/>
          <p:cNvGrpSpPr/>
          <p:nvPr/>
        </p:nvGrpSpPr>
        <p:grpSpPr>
          <a:xfrm>
            <a:off x="17462301" y="-52473"/>
            <a:ext cx="5114499" cy="1405349"/>
            <a:chOff x="0" y="0"/>
            <a:chExt cx="608735" cy="167267"/>
          </a:xfrm>
        </p:grpSpPr>
        <p:sp>
          <p:nvSpPr>
            <p:cNvPr id="20" name="Freeform 20"/>
            <p:cNvSpPr/>
            <p:nvPr/>
          </p:nvSpPr>
          <p:spPr>
            <a:xfrm>
              <a:off x="0" y="0"/>
              <a:ext cx="608735" cy="167267"/>
            </a:xfrm>
            <a:custGeom>
              <a:avLst/>
              <a:gdLst/>
              <a:ahLst/>
              <a:cxnLst/>
              <a:rect l="l" t="t" r="r" b="b"/>
              <a:pathLst>
                <a:path w="608735" h="167267">
                  <a:moveTo>
                    <a:pt x="405535" y="0"/>
                  </a:moveTo>
                  <a:lnTo>
                    <a:pt x="0" y="0"/>
                  </a:lnTo>
                  <a:lnTo>
                    <a:pt x="203200" y="167267"/>
                  </a:lnTo>
                  <a:lnTo>
                    <a:pt x="608735" y="167267"/>
                  </a:lnTo>
                  <a:lnTo>
                    <a:pt x="405535" y="0"/>
                  </a:lnTo>
                  <a:close/>
                </a:path>
              </a:pathLst>
            </a:custGeom>
            <a:solidFill>
              <a:srgbClr val="FFFFFF"/>
            </a:solidFill>
            <a:ln cap="sq">
              <a:noFill/>
              <a:prstDash val="solid"/>
              <a:miter/>
            </a:ln>
          </p:spPr>
          <p:txBody>
            <a:bodyPr/>
            <a:lstStyle/>
            <a:p>
              <a:endParaRPr lang="en-IN"/>
            </a:p>
          </p:txBody>
        </p:sp>
        <p:sp>
          <p:nvSpPr>
            <p:cNvPr id="21" name="TextBox 21"/>
            <p:cNvSpPr txBox="1"/>
            <p:nvPr/>
          </p:nvSpPr>
          <p:spPr>
            <a:xfrm>
              <a:off x="101600" y="-47625"/>
              <a:ext cx="405535" cy="214892"/>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22" name="Group 22"/>
          <p:cNvGrpSpPr/>
          <p:nvPr/>
        </p:nvGrpSpPr>
        <p:grpSpPr>
          <a:xfrm>
            <a:off x="373447" y="1333826"/>
            <a:ext cx="4725613" cy="1395919"/>
            <a:chOff x="0" y="0"/>
            <a:chExt cx="750998" cy="221841"/>
          </a:xfrm>
        </p:grpSpPr>
        <p:sp>
          <p:nvSpPr>
            <p:cNvPr id="23" name="Freeform 23"/>
            <p:cNvSpPr/>
            <p:nvPr/>
          </p:nvSpPr>
          <p:spPr>
            <a:xfrm>
              <a:off x="0" y="0"/>
              <a:ext cx="750998" cy="221841"/>
            </a:xfrm>
            <a:custGeom>
              <a:avLst/>
              <a:gdLst/>
              <a:ahLst/>
              <a:cxnLst/>
              <a:rect l="l" t="t" r="r" b="b"/>
              <a:pathLst>
                <a:path w="750998" h="221841">
                  <a:moveTo>
                    <a:pt x="203200" y="0"/>
                  </a:moveTo>
                  <a:lnTo>
                    <a:pt x="750998" y="0"/>
                  </a:lnTo>
                  <a:lnTo>
                    <a:pt x="547798" y="221841"/>
                  </a:lnTo>
                  <a:lnTo>
                    <a:pt x="0" y="221841"/>
                  </a:lnTo>
                  <a:lnTo>
                    <a:pt x="203200" y="0"/>
                  </a:lnTo>
                  <a:close/>
                </a:path>
              </a:pathLst>
            </a:custGeom>
            <a:solidFill>
              <a:srgbClr val="FFFFFF"/>
            </a:solidFill>
            <a:ln cap="sq">
              <a:noFill/>
              <a:prstDash val="solid"/>
              <a:miter/>
            </a:ln>
          </p:spPr>
          <p:txBody>
            <a:bodyPr/>
            <a:lstStyle/>
            <a:p>
              <a:endParaRPr lang="en-IN"/>
            </a:p>
          </p:txBody>
        </p:sp>
        <p:sp>
          <p:nvSpPr>
            <p:cNvPr id="24" name="TextBox 24"/>
            <p:cNvSpPr txBox="1"/>
            <p:nvPr/>
          </p:nvSpPr>
          <p:spPr>
            <a:xfrm>
              <a:off x="101600" y="-47625"/>
              <a:ext cx="547798" cy="269466"/>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25" name="Group 25"/>
          <p:cNvGrpSpPr/>
          <p:nvPr/>
        </p:nvGrpSpPr>
        <p:grpSpPr>
          <a:xfrm>
            <a:off x="6201528" y="1333826"/>
            <a:ext cx="4725613" cy="1395919"/>
            <a:chOff x="0" y="0"/>
            <a:chExt cx="750998" cy="221841"/>
          </a:xfrm>
        </p:grpSpPr>
        <p:sp>
          <p:nvSpPr>
            <p:cNvPr id="26" name="Freeform 26"/>
            <p:cNvSpPr/>
            <p:nvPr/>
          </p:nvSpPr>
          <p:spPr>
            <a:xfrm>
              <a:off x="0" y="0"/>
              <a:ext cx="750998" cy="221841"/>
            </a:xfrm>
            <a:custGeom>
              <a:avLst/>
              <a:gdLst/>
              <a:ahLst/>
              <a:cxnLst/>
              <a:rect l="l" t="t" r="r" b="b"/>
              <a:pathLst>
                <a:path w="750998" h="221841">
                  <a:moveTo>
                    <a:pt x="203200" y="0"/>
                  </a:moveTo>
                  <a:lnTo>
                    <a:pt x="750998" y="0"/>
                  </a:lnTo>
                  <a:lnTo>
                    <a:pt x="547798" y="221841"/>
                  </a:lnTo>
                  <a:lnTo>
                    <a:pt x="0" y="221841"/>
                  </a:lnTo>
                  <a:lnTo>
                    <a:pt x="203200" y="0"/>
                  </a:lnTo>
                  <a:close/>
                </a:path>
              </a:pathLst>
            </a:custGeom>
            <a:solidFill>
              <a:srgbClr val="FFFFFF"/>
            </a:solidFill>
            <a:ln cap="sq">
              <a:noFill/>
              <a:prstDash val="solid"/>
              <a:miter/>
            </a:ln>
          </p:spPr>
          <p:txBody>
            <a:bodyPr/>
            <a:lstStyle/>
            <a:p>
              <a:endParaRPr lang="en-IN"/>
            </a:p>
          </p:txBody>
        </p:sp>
        <p:sp>
          <p:nvSpPr>
            <p:cNvPr id="27" name="TextBox 27"/>
            <p:cNvSpPr txBox="1"/>
            <p:nvPr/>
          </p:nvSpPr>
          <p:spPr>
            <a:xfrm>
              <a:off x="101600" y="-47625"/>
              <a:ext cx="547798" cy="269466"/>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28" name="Group 28"/>
          <p:cNvGrpSpPr/>
          <p:nvPr/>
        </p:nvGrpSpPr>
        <p:grpSpPr>
          <a:xfrm>
            <a:off x="12029610" y="1333826"/>
            <a:ext cx="4725613" cy="1395919"/>
            <a:chOff x="0" y="0"/>
            <a:chExt cx="750998" cy="221841"/>
          </a:xfrm>
        </p:grpSpPr>
        <p:sp>
          <p:nvSpPr>
            <p:cNvPr id="29" name="Freeform 29"/>
            <p:cNvSpPr/>
            <p:nvPr/>
          </p:nvSpPr>
          <p:spPr>
            <a:xfrm>
              <a:off x="0" y="0"/>
              <a:ext cx="750998" cy="221841"/>
            </a:xfrm>
            <a:custGeom>
              <a:avLst/>
              <a:gdLst/>
              <a:ahLst/>
              <a:cxnLst/>
              <a:rect l="l" t="t" r="r" b="b"/>
              <a:pathLst>
                <a:path w="750998" h="221841">
                  <a:moveTo>
                    <a:pt x="203200" y="0"/>
                  </a:moveTo>
                  <a:lnTo>
                    <a:pt x="750998" y="0"/>
                  </a:lnTo>
                  <a:lnTo>
                    <a:pt x="547798" y="221841"/>
                  </a:lnTo>
                  <a:lnTo>
                    <a:pt x="0" y="221841"/>
                  </a:lnTo>
                  <a:lnTo>
                    <a:pt x="203200" y="0"/>
                  </a:lnTo>
                  <a:close/>
                </a:path>
              </a:pathLst>
            </a:custGeom>
            <a:solidFill>
              <a:srgbClr val="FFFFFF"/>
            </a:solidFill>
            <a:ln cap="sq">
              <a:noFill/>
              <a:prstDash val="solid"/>
              <a:miter/>
            </a:ln>
          </p:spPr>
          <p:txBody>
            <a:bodyPr/>
            <a:lstStyle/>
            <a:p>
              <a:endParaRPr lang="en-IN"/>
            </a:p>
          </p:txBody>
        </p:sp>
        <p:sp>
          <p:nvSpPr>
            <p:cNvPr id="30" name="TextBox 30"/>
            <p:cNvSpPr txBox="1"/>
            <p:nvPr/>
          </p:nvSpPr>
          <p:spPr>
            <a:xfrm>
              <a:off x="101600" y="-47625"/>
              <a:ext cx="547798" cy="269466"/>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31" name="Group 31"/>
          <p:cNvGrpSpPr/>
          <p:nvPr/>
        </p:nvGrpSpPr>
        <p:grpSpPr>
          <a:xfrm>
            <a:off x="17860123" y="1333826"/>
            <a:ext cx="4725613" cy="1395919"/>
            <a:chOff x="0" y="0"/>
            <a:chExt cx="750998" cy="221841"/>
          </a:xfrm>
        </p:grpSpPr>
        <p:sp>
          <p:nvSpPr>
            <p:cNvPr id="32" name="Freeform 32"/>
            <p:cNvSpPr/>
            <p:nvPr/>
          </p:nvSpPr>
          <p:spPr>
            <a:xfrm>
              <a:off x="0" y="0"/>
              <a:ext cx="750998" cy="221841"/>
            </a:xfrm>
            <a:custGeom>
              <a:avLst/>
              <a:gdLst/>
              <a:ahLst/>
              <a:cxnLst/>
              <a:rect l="l" t="t" r="r" b="b"/>
              <a:pathLst>
                <a:path w="750998" h="221841">
                  <a:moveTo>
                    <a:pt x="203200" y="0"/>
                  </a:moveTo>
                  <a:lnTo>
                    <a:pt x="750998" y="0"/>
                  </a:lnTo>
                  <a:lnTo>
                    <a:pt x="547798" y="221841"/>
                  </a:lnTo>
                  <a:lnTo>
                    <a:pt x="0" y="221841"/>
                  </a:lnTo>
                  <a:lnTo>
                    <a:pt x="203200" y="0"/>
                  </a:lnTo>
                  <a:close/>
                </a:path>
              </a:pathLst>
            </a:custGeom>
            <a:solidFill>
              <a:srgbClr val="FFFFFF"/>
            </a:solidFill>
            <a:ln cap="sq">
              <a:noFill/>
              <a:prstDash val="solid"/>
              <a:miter/>
            </a:ln>
          </p:spPr>
          <p:txBody>
            <a:bodyPr/>
            <a:lstStyle/>
            <a:p>
              <a:endParaRPr lang="en-IN"/>
            </a:p>
          </p:txBody>
        </p:sp>
        <p:sp>
          <p:nvSpPr>
            <p:cNvPr id="33" name="TextBox 33"/>
            <p:cNvSpPr txBox="1"/>
            <p:nvPr/>
          </p:nvSpPr>
          <p:spPr>
            <a:xfrm>
              <a:off x="101600" y="-47625"/>
              <a:ext cx="547798" cy="269466"/>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34" name="Freeform 34"/>
          <p:cNvSpPr/>
          <p:nvPr/>
        </p:nvSpPr>
        <p:spPr>
          <a:xfrm>
            <a:off x="2251226" y="5429250"/>
            <a:ext cx="7315200" cy="159604"/>
          </a:xfrm>
          <a:custGeom>
            <a:avLst/>
            <a:gdLst/>
            <a:ahLst/>
            <a:cxnLst/>
            <a:rect l="l" t="t" r="r" b="b"/>
            <a:pathLst>
              <a:path w="7315200" h="159604">
                <a:moveTo>
                  <a:pt x="0" y="0"/>
                </a:moveTo>
                <a:lnTo>
                  <a:pt x="7315200" y="0"/>
                </a:lnTo>
                <a:lnTo>
                  <a:pt x="7315200" y="159604"/>
                </a:lnTo>
                <a:lnTo>
                  <a:pt x="0" y="15960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35" name="Freeform 35"/>
          <p:cNvSpPr/>
          <p:nvPr/>
        </p:nvSpPr>
        <p:spPr>
          <a:xfrm>
            <a:off x="8721574" y="5429250"/>
            <a:ext cx="7315200" cy="159604"/>
          </a:xfrm>
          <a:custGeom>
            <a:avLst/>
            <a:gdLst/>
            <a:ahLst/>
            <a:cxnLst/>
            <a:rect l="l" t="t" r="r" b="b"/>
            <a:pathLst>
              <a:path w="7315200" h="159604">
                <a:moveTo>
                  <a:pt x="0" y="0"/>
                </a:moveTo>
                <a:lnTo>
                  <a:pt x="7315200" y="0"/>
                </a:lnTo>
                <a:lnTo>
                  <a:pt x="7315200" y="159604"/>
                </a:lnTo>
                <a:lnTo>
                  <a:pt x="0" y="15960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36" name="TextBox 36"/>
          <p:cNvSpPr txBox="1"/>
          <p:nvPr/>
        </p:nvSpPr>
        <p:spPr>
          <a:xfrm>
            <a:off x="2535305" y="3822109"/>
            <a:ext cx="14491145" cy="2149474"/>
          </a:xfrm>
          <a:prstGeom prst="rect">
            <a:avLst/>
          </a:prstGeom>
        </p:spPr>
        <p:txBody>
          <a:bodyPr lIns="0" tIns="0" rIns="0" bIns="0" rtlCol="0" anchor="t">
            <a:spAutoFit/>
          </a:bodyPr>
          <a:lstStyle/>
          <a:p>
            <a:pPr algn="l">
              <a:lnSpc>
                <a:spcPts val="17500"/>
              </a:lnSpc>
            </a:pPr>
            <a:r>
              <a:rPr lang="en-US" sz="12500">
                <a:solidFill>
                  <a:srgbClr val="FFFFFF"/>
                </a:solidFill>
                <a:latin typeface="Special Elite"/>
                <a:ea typeface="Special Elite"/>
                <a:cs typeface="Special Elite"/>
                <a:sym typeface="Special Elite"/>
              </a:rPr>
              <a:t>Thank You</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TotalTime>
  <Words>504</Words>
  <Application>Microsoft Office PowerPoint</Application>
  <PresentationFormat>Custom</PresentationFormat>
  <Paragraphs>51</Paragraphs>
  <Slides>9</Slides>
  <Notes>0</Notes>
  <HiddenSlides>0</HiddenSlides>
  <MMClips>1</MMClips>
  <ScaleCrop>false</ScaleCrop>
  <HeadingPairs>
    <vt:vector size="4" baseType="variant">
      <vt:variant>
        <vt:lpstr>Theme</vt:lpstr>
      </vt:variant>
      <vt:variant>
        <vt:i4>1</vt:i4>
      </vt:variant>
      <vt:variant>
        <vt:lpstr>Slide Titles</vt:lpstr>
      </vt:variant>
      <vt:variant>
        <vt:i4>9</vt:i4>
      </vt:variant>
    </vt:vector>
  </HeadingPairs>
  <TitlesOfParts>
    <vt:vector size="10"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and White Illustration Classic Movie Cinema History Project Presentation</dc:title>
  <cp:lastModifiedBy>Pruthviraj Patil</cp:lastModifiedBy>
  <cp:revision>4</cp:revision>
  <dcterms:created xsi:type="dcterms:W3CDTF">2006-08-16T00:00:00Z</dcterms:created>
  <dcterms:modified xsi:type="dcterms:W3CDTF">2025-07-26T14:53:43Z</dcterms:modified>
  <dc:identifier>DAGuPwrAmFM</dc:identifier>
</cp:coreProperties>
</file>